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4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0" r:id="rId116"/>
    <p:sldId id="381" r:id="rId117"/>
    <p:sldId id="382" r:id="rId118"/>
    <p:sldId id="383" r:id="rId119"/>
    <p:sldId id="384" r:id="rId120"/>
    <p:sldId id="385" r:id="rId121"/>
    <p:sldId id="386" r:id="rId122"/>
    <p:sldId id="387" r:id="rId123"/>
    <p:sldId id="388" r:id="rId124"/>
    <p:sldId id="389" r:id="rId125"/>
    <p:sldId id="390" r:id="rId126"/>
    <p:sldId id="391" r:id="rId127"/>
    <p:sldId id="392" r:id="rId128"/>
    <p:sldId id="393" r:id="rId129"/>
    <p:sldId id="394" r:id="rId130"/>
    <p:sldId id="395" r:id="rId131"/>
    <p:sldId id="396" r:id="rId132"/>
    <p:sldId id="397" r:id="rId133"/>
    <p:sldId id="398" r:id="rId134"/>
    <p:sldId id="399" r:id="rId135"/>
    <p:sldId id="400" r:id="rId136"/>
    <p:sldId id="401" r:id="rId137"/>
    <p:sldId id="402" r:id="rId138"/>
    <p:sldId id="403" r:id="rId139"/>
    <p:sldId id="404" r:id="rId140"/>
    <p:sldId id="405" r:id="rId141"/>
    <p:sldId id="406" r:id="rId142"/>
    <p:sldId id="407" r:id="rId143"/>
    <p:sldId id="408" r:id="rId144"/>
    <p:sldId id="409" r:id="rId145"/>
    <p:sldId id="410" r:id="rId146"/>
    <p:sldId id="411" r:id="rId147"/>
    <p:sldId id="412" r:id="rId148"/>
    <p:sldId id="413" r:id="rId149"/>
    <p:sldId id="414" r:id="rId150"/>
    <p:sldId id="415" r:id="rId151"/>
    <p:sldId id="416" r:id="rId152"/>
    <p:sldId id="417" r:id="rId153"/>
    <p:sldId id="418" r:id="rId154"/>
    <p:sldId id="419" r:id="rId155"/>
    <p:sldId id="420" r:id="rId156"/>
    <p:sldId id="421" r:id="rId157"/>
    <p:sldId id="422" r:id="rId158"/>
    <p:sldId id="423" r:id="rId159"/>
    <p:sldId id="424" r:id="rId160"/>
    <p:sldId id="425" r:id="rId161"/>
    <p:sldId id="426" r:id="rId162"/>
    <p:sldId id="427" r:id="rId163"/>
    <p:sldId id="428" r:id="rId164"/>
    <p:sldId id="429" r:id="rId165"/>
    <p:sldId id="430" r:id="rId166"/>
    <p:sldId id="431" r:id="rId167"/>
    <p:sldId id="432" r:id="rId168"/>
    <p:sldId id="433" r:id="rId169"/>
    <p:sldId id="434" r:id="rId170"/>
    <p:sldId id="435" r:id="rId171"/>
    <p:sldId id="436" r:id="rId172"/>
    <p:sldId id="437" r:id="rId173"/>
    <p:sldId id="438" r:id="rId174"/>
    <p:sldId id="439" r:id="rId175"/>
    <p:sldId id="440" r:id="rId176"/>
    <p:sldId id="441" r:id="rId177"/>
    <p:sldId id="442" r:id="rId178"/>
    <p:sldId id="443" r:id="rId179"/>
    <p:sldId id="444" r:id="rId180"/>
    <p:sldId id="445" r:id="rId181"/>
    <p:sldId id="446" r:id="rId182"/>
    <p:sldId id="447" r:id="rId183"/>
    <p:sldId id="448" r:id="rId184"/>
    <p:sldId id="449" r:id="rId185"/>
    <p:sldId id="450" r:id="rId186"/>
    <p:sldId id="451" r:id="rId187"/>
    <p:sldId id="452" r:id="rId188"/>
    <p:sldId id="453" r:id="rId189"/>
    <p:sldId id="454" r:id="rId190"/>
    <p:sldId id="455" r:id="rId191"/>
    <p:sldId id="456" r:id="rId192"/>
    <p:sldId id="457" r:id="rId193"/>
    <p:sldId id="458" r:id="rId194"/>
    <p:sldId id="459" r:id="rId195"/>
    <p:sldId id="460" r:id="rId196"/>
    <p:sldId id="461" r:id="rId197"/>
    <p:sldId id="462" r:id="rId198"/>
    <p:sldId id="463" r:id="rId199"/>
    <p:sldId id="464" r:id="rId200"/>
    <p:sldId id="465" r:id="rId201"/>
    <p:sldId id="466" r:id="rId202"/>
    <p:sldId id="467" r:id="rId203"/>
    <p:sldId id="468" r:id="rId204"/>
    <p:sldId id="469" r:id="rId205"/>
    <p:sldId id="470" r:id="rId206"/>
    <p:sldId id="471" r:id="rId207"/>
    <p:sldId id="472" r:id="rId208"/>
    <p:sldId id="473" r:id="rId209"/>
    <p:sldId id="474" r:id="rId210"/>
    <p:sldId id="475" r:id="rId211"/>
    <p:sldId id="476" r:id="rId212"/>
    <p:sldId id="477" r:id="rId213"/>
    <p:sldId id="478" r:id="rId214"/>
    <p:sldId id="479" r:id="rId215"/>
    <p:sldId id="480" r:id="rId216"/>
    <p:sldId id="481" r:id="rId217"/>
    <p:sldId id="482" r:id="rId218"/>
    <p:sldId id="483" r:id="rId219"/>
    <p:sldId id="484" r:id="rId220"/>
    <p:sldId id="485" r:id="rId221"/>
    <p:sldId id="486" r:id="rId222"/>
    <p:sldId id="487" r:id="rId223"/>
    <p:sldId id="488" r:id="rId224"/>
    <p:sldId id="489" r:id="rId225"/>
    <p:sldId id="490" r:id="rId226"/>
    <p:sldId id="491" r:id="rId227"/>
    <p:sldId id="492" r:id="rId228"/>
    <p:sldId id="493" r:id="rId229"/>
    <p:sldId id="494" r:id="rId230"/>
    <p:sldId id="495" r:id="rId231"/>
    <p:sldId id="496" r:id="rId232"/>
    <p:sldId id="497" r:id="rId233"/>
    <p:sldId id="498" r:id="rId234"/>
    <p:sldId id="499" r:id="rId235"/>
    <p:sldId id="500" r:id="rId236"/>
    <p:sldId id="501" r:id="rId237"/>
    <p:sldId id="502" r:id="rId238"/>
    <p:sldId id="503" r:id="rId239"/>
    <p:sldId id="504" r:id="rId240"/>
    <p:sldId id="505" r:id="rId241"/>
    <p:sldId id="506" r:id="rId242"/>
    <p:sldId id="507" r:id="rId243"/>
    <p:sldId id="508" r:id="rId244"/>
    <p:sldId id="509" r:id="rId245"/>
    <p:sldId id="510" r:id="rId246"/>
    <p:sldId id="511" r:id="rId247"/>
    <p:sldId id="512" r:id="rId248"/>
    <p:sldId id="513" r:id="rId249"/>
    <p:sldId id="514" r:id="rId250"/>
    <p:sldId id="515" r:id="rId251"/>
    <p:sldId id="516" r:id="rId252"/>
    <p:sldId id="517" r:id="rId253"/>
    <p:sldId id="518" r:id="rId254"/>
    <p:sldId id="519" r:id="rId255"/>
    <p:sldId id="520" r:id="rId256"/>
    <p:sldId id="521" r:id="rId257"/>
    <p:sldId id="522" r:id="rId258"/>
    <p:sldId id="523" r:id="rId259"/>
    <p:sldId id="524" r:id="rId260"/>
    <p:sldId id="525" r:id="rId261"/>
    <p:sldId id="526" r:id="rId262"/>
    <p:sldId id="527" r:id="rId263"/>
    <p:sldId id="528" r:id="rId264"/>
    <p:sldId id="529" r:id="rId265"/>
    <p:sldId id="530" r:id="rId266"/>
    <p:sldId id="531" r:id="rId267"/>
    <p:sldId id="532" r:id="rId268"/>
    <p:sldId id="533" r:id="rId269"/>
    <p:sldId id="534" r:id="rId270"/>
    <p:sldId id="535" r:id="rId271"/>
    <p:sldId id="536" r:id="rId272"/>
    <p:sldId id="537" r:id="rId27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slide" Target="slides/slide264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71" Type="http://schemas.openxmlformats.org/officeDocument/2006/relationships/slide" Target="slides/slide270.xml"/><Relationship Id="rId276" Type="http://schemas.openxmlformats.org/officeDocument/2006/relationships/viewProps" Target="viewProp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theme" Target="theme/theme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tableStyles" Target="tableStyles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presProps" Target="presProps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1981-170A-4AF2-87C1-4B21F80805EF}" type="datetimeFigureOut">
              <a:rPr lang="en-US" smtClean="0"/>
              <a:t>17-Mar-20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CEFF6-8972-4A9D-AF22-A34071263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CEFF6-8972-4A9D-AF22-A34071263F49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17-Mar-20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17-Mar-20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17-Mar-20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8553450" y="0"/>
                </a:moveTo>
                <a:lnTo>
                  <a:pt x="0" y="0"/>
                </a:lnTo>
                <a:lnTo>
                  <a:pt x="0" y="228600"/>
                </a:lnTo>
                <a:lnTo>
                  <a:pt x="8553450" y="228600"/>
                </a:lnTo>
                <a:lnTo>
                  <a:pt x="8553450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2518" y="25400"/>
            <a:ext cx="8058962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387" y="1558798"/>
            <a:ext cx="7852409" cy="473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75F54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17-Mar-20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4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4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4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4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4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4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4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4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4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4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4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4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4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4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4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4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775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971032"/>
            <a:ext cx="9144000" cy="887094"/>
            <a:chOff x="0" y="5971032"/>
            <a:chExt cx="9144000" cy="887094"/>
          </a:xfrm>
        </p:grpSpPr>
        <p:sp>
          <p:nvSpPr>
            <p:cNvPr id="4" name="object 4"/>
            <p:cNvSpPr/>
            <p:nvPr/>
          </p:nvSpPr>
          <p:spPr>
            <a:xfrm>
              <a:off x="0" y="5971032"/>
              <a:ext cx="9144000" cy="887094"/>
            </a:xfrm>
            <a:custGeom>
              <a:avLst/>
              <a:gdLst/>
              <a:ahLst/>
              <a:cxnLst/>
              <a:rect l="l" t="t" r="r" b="b"/>
              <a:pathLst>
                <a:path w="9144000" h="887095">
                  <a:moveTo>
                    <a:pt x="9144000" y="0"/>
                  </a:moveTo>
                  <a:lnTo>
                    <a:pt x="0" y="0"/>
                  </a:lnTo>
                  <a:lnTo>
                    <a:pt x="0" y="886968"/>
                  </a:lnTo>
                  <a:lnTo>
                    <a:pt x="9144000" y="88696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53328"/>
              <a:ext cx="2240280" cy="713740"/>
            </a:xfrm>
            <a:custGeom>
              <a:avLst/>
              <a:gdLst/>
              <a:ahLst/>
              <a:cxnLst/>
              <a:rect l="l" t="t" r="r" b="b"/>
              <a:pathLst>
                <a:path w="2240280" h="713740">
                  <a:moveTo>
                    <a:pt x="2240280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2240280" y="713232"/>
                  </a:lnTo>
                  <a:lnTo>
                    <a:pt x="2240280" y="0"/>
                  </a:lnTo>
                  <a:close/>
                </a:path>
              </a:pathLst>
            </a:custGeom>
            <a:solidFill>
              <a:srgbClr val="DD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59151" y="6044184"/>
              <a:ext cx="6784975" cy="713740"/>
            </a:xfrm>
            <a:custGeom>
              <a:avLst/>
              <a:gdLst/>
              <a:ahLst/>
              <a:cxnLst/>
              <a:rect l="l" t="t" r="r" b="b"/>
              <a:pathLst>
                <a:path w="6784975" h="713740">
                  <a:moveTo>
                    <a:pt x="6784848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6784848" y="713231"/>
                  </a:lnTo>
                  <a:lnTo>
                    <a:pt x="678484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91842" y="626821"/>
            <a:ext cx="490220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5156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rgbClr val="FFFF00"/>
                </a:solidFill>
              </a:rPr>
              <a:t>DERMATO  </a:t>
            </a:r>
            <a:r>
              <a:rPr sz="4400" dirty="0">
                <a:solidFill>
                  <a:srgbClr val="FFFF00"/>
                </a:solidFill>
              </a:rPr>
              <a:t>PHARMACOLO</a:t>
            </a:r>
            <a:r>
              <a:rPr sz="4400" spc="-15" dirty="0">
                <a:solidFill>
                  <a:srgbClr val="FFFF00"/>
                </a:solidFill>
              </a:rPr>
              <a:t>G</a:t>
            </a:r>
            <a:r>
              <a:rPr sz="4400" dirty="0">
                <a:solidFill>
                  <a:srgbClr val="FFFF00"/>
                </a:solidFill>
              </a:rPr>
              <a:t>Y</a:t>
            </a:r>
            <a:endParaRPr sz="4400"/>
          </a:p>
        </p:txBody>
      </p:sp>
      <p:sp>
        <p:nvSpPr>
          <p:cNvPr id="8" name="object 8"/>
          <p:cNvSpPr txBox="1"/>
          <p:nvPr/>
        </p:nvSpPr>
        <p:spPr>
          <a:xfrm>
            <a:off x="1943861" y="3649320"/>
            <a:ext cx="5224780" cy="192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0075" algn="r">
              <a:lnSpc>
                <a:spcPct val="114199"/>
              </a:lnSpc>
              <a:spcBef>
                <a:spcPts val="95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DR MUKHTIAR KHAN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 dirty="0">
              <a:latin typeface="Arial"/>
              <a:cs typeface="Arial"/>
            </a:endParaRPr>
          </a:p>
          <a:p>
            <a:pPr marL="1114425" marR="1106170" algn="ctr">
              <a:lnSpc>
                <a:spcPct val="94400"/>
              </a:lnSpc>
            </a:pPr>
            <a:r>
              <a:rPr lang="en-US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International medical university </a:t>
            </a:r>
            <a:r>
              <a:rPr lang="en-US" sz="24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bishkek</a:t>
            </a:r>
            <a:r>
              <a:rPr lang="en-US"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kyrgyzstan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933" y="87884"/>
            <a:ext cx="3576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Atopic</a:t>
            </a:r>
            <a:r>
              <a:rPr spc="-60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562" y="1567575"/>
            <a:ext cx="7905750" cy="49218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686435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Atopic </a:t>
            </a:r>
            <a:r>
              <a:rPr sz="2700" dirty="0">
                <a:latin typeface="Arial"/>
                <a:cs typeface="Arial"/>
              </a:rPr>
              <a:t>eczema </a:t>
            </a:r>
            <a:r>
              <a:rPr sz="2700" spc="-5" dirty="0">
                <a:latin typeface="Arial"/>
                <a:cs typeface="Arial"/>
              </a:rPr>
              <a:t>is a </a:t>
            </a:r>
            <a:r>
              <a:rPr sz="2700" dirty="0">
                <a:latin typeface="Arial"/>
                <a:cs typeface="Arial"/>
              </a:rPr>
              <a:t>multifactorial skin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disease  seen in patients with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an</a:t>
            </a:r>
            <a:endParaRPr sz="2700" dirty="0">
              <a:latin typeface="Arial"/>
              <a:cs typeface="Arial"/>
            </a:endParaRPr>
          </a:p>
          <a:p>
            <a:pPr marL="332740" marR="334010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atopic </a:t>
            </a:r>
            <a:r>
              <a:rPr sz="2700" dirty="0">
                <a:latin typeface="Arial"/>
                <a:cs typeface="Arial"/>
              </a:rPr>
              <a:t>constitution. This </a:t>
            </a:r>
            <a:r>
              <a:rPr sz="2700" spc="-5" dirty="0">
                <a:latin typeface="Arial"/>
                <a:cs typeface="Arial"/>
              </a:rPr>
              <a:t>means </a:t>
            </a:r>
            <a:r>
              <a:rPr sz="2700" dirty="0">
                <a:latin typeface="Arial"/>
                <a:cs typeface="Arial"/>
              </a:rPr>
              <a:t>that they </a:t>
            </a:r>
            <a:r>
              <a:rPr sz="2700" spc="-5" dirty="0">
                <a:latin typeface="Arial"/>
                <a:cs typeface="Arial"/>
              </a:rPr>
              <a:t>have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  genetic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pre-disposition</a:t>
            </a:r>
          </a:p>
          <a:p>
            <a:pPr marL="332740" marR="5080" indent="-320040">
              <a:lnSpc>
                <a:spcPts val="259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for hypersensitivity reactions such </a:t>
            </a:r>
            <a:r>
              <a:rPr sz="2700" spc="-10" dirty="0">
                <a:latin typeface="Arial"/>
                <a:cs typeface="Arial"/>
              </a:rPr>
              <a:t>as </a:t>
            </a:r>
            <a:r>
              <a:rPr sz="2700" dirty="0">
                <a:latin typeface="Arial"/>
                <a:cs typeface="Arial"/>
              </a:rPr>
              <a:t>asthma,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hay  </a:t>
            </a:r>
            <a:r>
              <a:rPr sz="2700" spc="-25" dirty="0">
                <a:latin typeface="Arial"/>
                <a:cs typeface="Arial"/>
              </a:rPr>
              <a:t>fever.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3450" dirty="0">
              <a:latin typeface="Arial"/>
              <a:cs typeface="Arial"/>
            </a:endParaRPr>
          </a:p>
          <a:p>
            <a:pPr marL="332740" marR="1184275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eczema comes and goes and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be  triggered or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worsened</a:t>
            </a:r>
            <a:endParaRPr sz="2700" dirty="0">
              <a:latin typeface="Arial"/>
              <a:cs typeface="Arial"/>
            </a:endParaRPr>
          </a:p>
          <a:p>
            <a:pPr marL="332740" indent="-320040">
              <a:lnSpc>
                <a:spcPts val="2915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by </a:t>
            </a:r>
            <a:r>
              <a:rPr sz="2700" dirty="0">
                <a:latin typeface="Arial"/>
                <a:cs typeface="Arial"/>
              </a:rPr>
              <a:t>dryness of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</a:p>
          <a:p>
            <a:pPr marL="332740" marR="917575">
              <a:lnSpc>
                <a:spcPts val="2590"/>
              </a:lnSpc>
              <a:spcBef>
                <a:spcPts val="305"/>
              </a:spcBef>
            </a:pPr>
            <a:r>
              <a:rPr sz="2700" dirty="0">
                <a:latin typeface="Arial"/>
                <a:cs typeface="Arial"/>
              </a:rPr>
              <a:t>skin, infections, heat, </a:t>
            </a:r>
            <a:r>
              <a:rPr sz="2700" spc="-5" dirty="0">
                <a:latin typeface="Arial"/>
                <a:cs typeface="Arial"/>
              </a:rPr>
              <a:t>sweating, </a:t>
            </a:r>
            <a:r>
              <a:rPr sz="2700" dirty="0">
                <a:latin typeface="Arial"/>
                <a:cs typeface="Arial"/>
              </a:rPr>
              <a:t>contact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with  </a:t>
            </a:r>
            <a:r>
              <a:rPr sz="2700" spc="-5" dirty="0">
                <a:latin typeface="Arial"/>
                <a:cs typeface="Arial"/>
              </a:rPr>
              <a:t>allergens</a:t>
            </a:r>
            <a:endParaRPr sz="2700" dirty="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irritants </a:t>
            </a:r>
            <a:r>
              <a:rPr sz="2700" spc="-5" dirty="0">
                <a:latin typeface="Arial"/>
                <a:cs typeface="Arial"/>
              </a:rPr>
              <a:t>and emotional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stress.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052" y="360629"/>
            <a:ext cx="3952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</a:t>
            </a:r>
            <a:r>
              <a:rPr sz="4400" spc="-165" dirty="0"/>
              <a:t>R</a:t>
            </a:r>
            <a:r>
              <a:rPr sz="4400" dirty="0"/>
              <a:t>YTHRASMA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750" y="1928761"/>
            <a:ext cx="5589778" cy="4214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028" y="87884"/>
            <a:ext cx="6628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30" dirty="0"/>
              <a:t> </a:t>
            </a:r>
            <a:r>
              <a:rPr spc="-5" dirty="0"/>
              <a:t>erythrasma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3695" cy="285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An imidazole cream twice daily for 4 weeks.</a:t>
            </a:r>
            <a:r>
              <a:rPr sz="2900" spc="-3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If  not </a:t>
            </a:r>
            <a:r>
              <a:rPr sz="2900" spc="-5" dirty="0">
                <a:latin typeface="Arial"/>
                <a:cs typeface="Arial"/>
              </a:rPr>
              <a:t>effective </a:t>
            </a:r>
            <a:r>
              <a:rPr sz="2900" dirty="0">
                <a:latin typeface="Arial"/>
                <a:cs typeface="Arial"/>
              </a:rPr>
              <a:t>or recurrent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infection:</a:t>
            </a:r>
            <a:endParaRPr sz="2900">
              <a:latin typeface="Arial"/>
              <a:cs typeface="Arial"/>
            </a:endParaRPr>
          </a:p>
          <a:p>
            <a:pPr marL="332740" marR="94996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Erythromycin 250 mg 4 times daily for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2  weeks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</a:t>
            </a:r>
            <a:endParaRPr sz="2900">
              <a:latin typeface="Arial"/>
              <a:cs typeface="Arial"/>
            </a:endParaRPr>
          </a:p>
          <a:p>
            <a:pPr marL="332740" marR="1007744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Erythromycin 2% lotion twice daily for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4  weeks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757" y="87884"/>
            <a:ext cx="5646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Arial"/>
                <a:cs typeface="Arial"/>
              </a:rPr>
              <a:t>SECONDARY</a:t>
            </a:r>
            <a:r>
              <a:rPr b="0" spc="-13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SYPHILIS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687" y="1538071"/>
            <a:ext cx="8144509" cy="43184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724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Syphilis is a sexually transmitted infection caused by the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bacterium</a:t>
            </a:r>
          </a:p>
          <a:p>
            <a:pPr marL="4724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spc="-10" dirty="0">
                <a:latin typeface="Arial"/>
                <a:cs typeface="Arial"/>
              </a:rPr>
              <a:t>Treponema </a:t>
            </a:r>
            <a:r>
              <a:rPr sz="2000" dirty="0">
                <a:latin typeface="Arial"/>
                <a:cs typeface="Arial"/>
              </a:rPr>
              <a:t>pallidum. Ask for a history of a primary ulcer on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</a:p>
          <a:p>
            <a:pPr marL="4724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genital</a:t>
            </a:r>
          </a:p>
          <a:p>
            <a:pPr marL="472440" marR="394335" indent="-320040">
              <a:lnSpc>
                <a:spcPts val="192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area or elsewhere (lips) 1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2 months before the development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</a:t>
            </a:r>
            <a:r>
              <a:rPr sz="2000" dirty="0" smtClean="0">
                <a:latin typeface="Arial"/>
                <a:cs typeface="Arial"/>
              </a:rPr>
              <a:t>the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rash</a:t>
            </a:r>
            <a:r>
              <a:rPr sz="2000" dirty="0">
                <a:latin typeface="Arial"/>
                <a:cs typeface="Arial"/>
              </a:rPr>
              <a:t>. Secondary syphilis presents with a generalised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symmetric  rash</a:t>
            </a:r>
          </a:p>
          <a:p>
            <a:pPr marL="472440" marR="114681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which can mimic almost any other skin condition. A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helpful  diagnostic</a:t>
            </a:r>
          </a:p>
          <a:p>
            <a:pPr marL="472440" marR="226060" indent="-320040">
              <a:lnSpc>
                <a:spcPts val="192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symptom is the fact that secondary syphilis is not </a:t>
            </a:r>
            <a:r>
              <a:rPr sz="2000" spc="-25" dirty="0">
                <a:latin typeface="Arial"/>
                <a:cs typeface="Arial"/>
              </a:rPr>
              <a:t>itchy. </a:t>
            </a:r>
            <a:r>
              <a:rPr sz="2000" dirty="0">
                <a:latin typeface="Arial"/>
                <a:cs typeface="Arial"/>
              </a:rPr>
              <a:t>Also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palms  </a:t>
            </a:r>
            <a:r>
              <a:rPr sz="2000" dirty="0" smtClean="0">
                <a:latin typeface="Arial"/>
                <a:cs typeface="Arial"/>
              </a:rPr>
              <a:t>and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soles </a:t>
            </a:r>
            <a:r>
              <a:rPr sz="2000" dirty="0">
                <a:latin typeface="Arial"/>
                <a:cs typeface="Arial"/>
              </a:rPr>
              <a:t>are usually </a:t>
            </a:r>
            <a:r>
              <a:rPr sz="2000" spc="-5" dirty="0">
                <a:latin typeface="Arial"/>
                <a:cs typeface="Arial"/>
              </a:rPr>
              <a:t>affected </a:t>
            </a:r>
            <a:r>
              <a:rPr sz="2000" dirty="0">
                <a:latin typeface="Arial"/>
                <a:cs typeface="Arial"/>
              </a:rPr>
              <a:t>as well as the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face.</a:t>
            </a:r>
          </a:p>
          <a:p>
            <a:pPr marL="472440" marR="606425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A positive RPR or VDRL screenings test is very likely based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 syphilis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</a:p>
          <a:p>
            <a:pPr marL="472440" marR="172720" indent="-320040">
              <a:lnSpc>
                <a:spcPct val="80000"/>
              </a:lnSpc>
              <a:spcBef>
                <a:spcPts val="72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confirmed by a positive TPHA (specific for </a:t>
            </a:r>
            <a:r>
              <a:rPr sz="2000" spc="-5" dirty="0">
                <a:latin typeface="Arial"/>
                <a:cs typeface="Arial"/>
              </a:rPr>
              <a:t>Treponemal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antibodies).  </a:t>
            </a:r>
            <a:r>
              <a:rPr sz="2000" spc="-10" dirty="0" smtClean="0">
                <a:latin typeface="Arial"/>
                <a:cs typeface="Arial"/>
              </a:rPr>
              <a:t>In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yaws </a:t>
            </a:r>
            <a:r>
              <a:rPr sz="2000" dirty="0">
                <a:latin typeface="Arial"/>
                <a:cs typeface="Arial"/>
              </a:rPr>
              <a:t>endemic areas </a:t>
            </a:r>
            <a:r>
              <a:rPr sz="2000" spc="-375" dirty="0">
                <a:latin typeface="Arial"/>
                <a:cs typeface="Arial"/>
              </a:rPr>
              <a:t>pos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000" spc="-375" dirty="0">
                <a:latin typeface="Arial"/>
                <a:cs typeface="Arial"/>
              </a:rPr>
              <a:t>i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000" spc="-375" dirty="0">
                <a:latin typeface="Arial"/>
                <a:cs typeface="Arial"/>
              </a:rPr>
              <a:t>tiv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000" spc="-375" dirty="0">
                <a:latin typeface="Arial"/>
                <a:cs typeface="Arial"/>
              </a:rPr>
              <a:t>i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2000" spc="-375" dirty="0">
                <a:latin typeface="Arial"/>
                <a:cs typeface="Arial"/>
              </a:rPr>
              <a:t>t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2000" spc="-375" dirty="0">
                <a:latin typeface="Arial"/>
                <a:cs typeface="Arial"/>
              </a:rPr>
              <a:t>y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tw</a:t>
            </a:r>
            <a:r>
              <a:rPr sz="2000" spc="-375" dirty="0">
                <a:latin typeface="Arial"/>
                <a:cs typeface="Arial"/>
              </a:rPr>
              <a:t>m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a-</a:t>
            </a:r>
            <a:r>
              <a:rPr sz="2000" spc="-375" dirty="0">
                <a:latin typeface="Arial"/>
                <a:cs typeface="Arial"/>
              </a:rPr>
              <a:t>a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2000" spc="-375" dirty="0">
                <a:latin typeface="Arial"/>
                <a:cs typeface="Arial"/>
              </a:rPr>
              <a:t>y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ha</a:t>
            </a:r>
            <a:r>
              <a:rPr sz="2000" spc="-375" dirty="0">
                <a:latin typeface="Arial"/>
                <a:cs typeface="Arial"/>
              </a:rPr>
              <a:t>h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rm</a:t>
            </a:r>
            <a:r>
              <a:rPr sz="2000" spc="-375" dirty="0">
                <a:latin typeface="Arial"/>
                <a:cs typeface="Arial"/>
              </a:rPr>
              <a:t>o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000" spc="-375" dirty="0">
                <a:latin typeface="Arial"/>
                <a:cs typeface="Arial"/>
              </a:rPr>
              <a:t>w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co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lo</a:t>
            </a:r>
            <a:r>
              <a:rPr sz="2000" spc="-375" dirty="0">
                <a:latin typeface="Arial"/>
                <a:cs typeface="Arial"/>
              </a:rPr>
              <a:t>v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g</a:t>
            </a:r>
            <a:r>
              <a:rPr sz="2000" spc="-375" dirty="0">
                <a:latin typeface="Arial"/>
                <a:cs typeface="Arial"/>
              </a:rPr>
              <a:t>e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is</a:t>
            </a:r>
            <a:r>
              <a:rPr sz="2000" spc="-375" dirty="0">
                <a:latin typeface="Arial"/>
                <a:cs typeface="Arial"/>
              </a:rPr>
              <a:t>r</a:t>
            </a:r>
            <a:r>
              <a:rPr sz="2100" spc="-562" baseline="11904" dirty="0">
                <a:solidFill>
                  <a:srgbClr val="775F54"/>
                </a:solidFill>
                <a:latin typeface="Arial"/>
                <a:cs typeface="Arial"/>
              </a:rPr>
              <a:t>t </a:t>
            </a:r>
            <a:r>
              <a:rPr sz="2000" dirty="0">
                <a:latin typeface="Arial"/>
                <a:cs typeface="Arial"/>
              </a:rPr>
              <a:t>be caused by contact  with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897" y="87884"/>
            <a:ext cx="569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SECONDARY</a:t>
            </a:r>
            <a:r>
              <a:rPr spc="-95" dirty="0"/>
              <a:t> </a:t>
            </a:r>
            <a:r>
              <a:rPr spc="-5" dirty="0"/>
              <a:t>SYPHILIS</a:t>
            </a:r>
          </a:p>
        </p:txBody>
      </p:sp>
      <p:sp>
        <p:nvSpPr>
          <p:cNvPr id="3" name="object 3"/>
          <p:cNvSpPr/>
          <p:nvPr/>
        </p:nvSpPr>
        <p:spPr>
          <a:xfrm>
            <a:off x="1214412" y="1681820"/>
            <a:ext cx="6429375" cy="5104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897" y="87884"/>
            <a:ext cx="569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SECONDARY</a:t>
            </a:r>
            <a:r>
              <a:rPr spc="-95" dirty="0"/>
              <a:t> </a:t>
            </a:r>
            <a:r>
              <a:rPr spc="-5" dirty="0"/>
              <a:t>SYPHILIS</a:t>
            </a:r>
          </a:p>
        </p:txBody>
      </p:sp>
      <p:sp>
        <p:nvSpPr>
          <p:cNvPr id="3" name="object 3"/>
          <p:cNvSpPr/>
          <p:nvPr/>
        </p:nvSpPr>
        <p:spPr>
          <a:xfrm>
            <a:off x="1214437" y="2094115"/>
            <a:ext cx="6429375" cy="427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13" y="0"/>
            <a:ext cx="6433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5" dirty="0"/>
              <a:t> </a:t>
            </a:r>
            <a:r>
              <a:rPr spc="-5" dirty="0"/>
              <a:t>secondary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392633"/>
            <a:ext cx="7956550" cy="3645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syphilis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Arial"/>
              <a:cs typeface="Arial"/>
            </a:endParaRPr>
          </a:p>
          <a:p>
            <a:pPr marL="332740" marR="249554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Benzathine penicillin 2,4 million units per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  injection weekly for 3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In case of penicillin-allergy: Erythromycin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500  mg 4 times daily for 2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spc="-20" dirty="0">
                <a:latin typeface="Arial"/>
                <a:cs typeface="Arial"/>
              </a:rPr>
              <a:t>Treat </a:t>
            </a:r>
            <a:r>
              <a:rPr sz="2900" dirty="0">
                <a:latin typeface="Arial"/>
                <a:cs typeface="Arial"/>
              </a:rPr>
              <a:t>all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partners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017" y="87884"/>
            <a:ext cx="1473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0" dirty="0"/>
              <a:t>Y</a:t>
            </a:r>
            <a:r>
              <a:rPr spc="-225" dirty="0"/>
              <a:t>A</a:t>
            </a:r>
            <a:r>
              <a:rPr spc="-5" dirty="0"/>
              <a:t>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7754"/>
            <a:ext cx="7964170" cy="4712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32740" marR="560705" indent="-320040">
              <a:lnSpc>
                <a:spcPts val="2700"/>
              </a:lnSpc>
              <a:spcBef>
                <a:spcPts val="4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40" dirty="0">
                <a:latin typeface="Arial"/>
                <a:cs typeface="Arial"/>
              </a:rPr>
              <a:t>Yaws, </a:t>
            </a:r>
            <a:r>
              <a:rPr sz="2500" spc="-5" dirty="0">
                <a:latin typeface="Arial"/>
                <a:cs typeface="Arial"/>
              </a:rPr>
              <a:t>like syphilis, is caused by a treponema. The  primary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lesion of yaws (mother yaws) is a wet, easily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bleeding,</a:t>
            </a:r>
            <a:endParaRPr sz="2500">
              <a:latin typeface="Arial"/>
              <a:cs typeface="Arial"/>
            </a:endParaRPr>
          </a:p>
          <a:p>
            <a:pPr marL="332740" marR="624840" indent="-320040">
              <a:lnSpc>
                <a:spcPts val="2700"/>
              </a:lnSpc>
              <a:spcBef>
                <a:spcPts val="73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raspberry-like papule or nodule, which disappears  after a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few</a:t>
            </a:r>
            <a:endParaRPr sz="2500">
              <a:latin typeface="Arial"/>
              <a:cs typeface="Arial"/>
            </a:endParaRPr>
          </a:p>
          <a:p>
            <a:pPr marL="332740" marR="624205" indent="-320040">
              <a:lnSpc>
                <a:spcPts val="27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weeks leaving an atrophic </a:t>
            </a:r>
            <a:r>
              <a:rPr sz="2500" spc="-30" dirty="0">
                <a:latin typeface="Arial"/>
                <a:cs typeface="Arial"/>
              </a:rPr>
              <a:t>scar. </a:t>
            </a:r>
            <a:r>
              <a:rPr sz="2500" spc="-5" dirty="0">
                <a:latin typeface="Arial"/>
                <a:cs typeface="Arial"/>
              </a:rPr>
              <a:t>When the primary  infection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is</a:t>
            </a:r>
            <a:endParaRPr sz="2500">
              <a:latin typeface="Arial"/>
              <a:cs typeface="Arial"/>
            </a:endParaRPr>
          </a:p>
          <a:p>
            <a:pPr marL="332740" marR="428625" indent="-320040">
              <a:lnSpc>
                <a:spcPts val="27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not treated secondary lesions (daughter yaws) may  appear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as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generalised nodules, ulcerations and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condylomata.</a:t>
            </a:r>
            <a:endParaRPr sz="2500">
              <a:latin typeface="Arial"/>
              <a:cs typeface="Arial"/>
            </a:endParaRPr>
          </a:p>
          <a:p>
            <a:pPr marL="332740" marR="6350" indent="-320040">
              <a:lnSpc>
                <a:spcPts val="2700"/>
              </a:lnSpc>
              <a:spcBef>
                <a:spcPts val="75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Note: Reactivity to VDRL and TPHA is the same as</a:t>
            </a:r>
            <a:r>
              <a:rPr sz="2500" spc="-2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for  </a:t>
            </a:r>
            <a:r>
              <a:rPr sz="2500" spc="-5" dirty="0">
                <a:latin typeface="Arial"/>
                <a:cs typeface="Arial"/>
              </a:rPr>
              <a:t>syphilis.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6294" y="360629"/>
            <a:ext cx="1623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/>
              <a:t>Y</a:t>
            </a:r>
            <a:r>
              <a:rPr sz="4400" spc="-240" dirty="0"/>
              <a:t>A</a:t>
            </a:r>
            <a:r>
              <a:rPr sz="4400" spc="5" dirty="0"/>
              <a:t>WS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7224" y="1571612"/>
            <a:ext cx="2674804" cy="514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9166" y="1714449"/>
            <a:ext cx="5037709" cy="4500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6294" y="360629"/>
            <a:ext cx="1623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9" dirty="0"/>
              <a:t>Y</a:t>
            </a:r>
            <a:r>
              <a:rPr sz="4400" spc="-240" dirty="0"/>
              <a:t>A</a:t>
            </a:r>
            <a:r>
              <a:rPr sz="4400" spc="5" dirty="0"/>
              <a:t>WS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3565" y="2071623"/>
            <a:ext cx="3374009" cy="345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4750" y="2143125"/>
            <a:ext cx="4818507" cy="307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3313" y="87884"/>
            <a:ext cx="5132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yaws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56550" cy="4096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249554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Benzathine penicillin 2,4 million units per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  injection, repeat after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two</a:t>
            </a:r>
            <a:endParaRPr sz="2900">
              <a:latin typeface="Arial"/>
              <a:cs typeface="Arial"/>
            </a:endParaRPr>
          </a:p>
          <a:p>
            <a:pPr marL="332740" marR="389890" indent="-320040">
              <a:lnSpc>
                <a:spcPts val="3130"/>
              </a:lnSpc>
              <a:spcBef>
                <a:spcPts val="6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weeks. For children benzathine penicillin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1,2  million units per IM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injection,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repeat after two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ts val="3130"/>
              </a:lnSpc>
              <a:spcBef>
                <a:spcPts val="7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In case of penicillin-allergy: Erythromycin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500  mg 4 times daily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for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2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36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0933" y="87884"/>
            <a:ext cx="3576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Atopic</a:t>
            </a:r>
            <a:r>
              <a:rPr spc="-60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832090" cy="34753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Atopic eczema in children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endParaRPr sz="2900">
              <a:latin typeface="Arial"/>
              <a:cs typeface="Arial"/>
            </a:endParaRPr>
          </a:p>
          <a:p>
            <a:pPr marL="332740" marR="3708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adults appears in </a:t>
            </a:r>
            <a:r>
              <a:rPr sz="2900" spc="5" dirty="0">
                <a:latin typeface="Arial"/>
                <a:cs typeface="Arial"/>
              </a:rPr>
              <a:t>elbow- </a:t>
            </a:r>
            <a:r>
              <a:rPr sz="2900" dirty="0">
                <a:latin typeface="Arial"/>
                <a:cs typeface="Arial"/>
              </a:rPr>
              <a:t>and knee-folds,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on  the wrists and ankles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endParaRPr sz="2900">
              <a:latin typeface="Arial"/>
              <a:cs typeface="Arial"/>
            </a:endParaRPr>
          </a:p>
          <a:p>
            <a:pPr marL="332740" marR="43942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on the face and neck, in some cases it</a:t>
            </a:r>
            <a:r>
              <a:rPr sz="2900" spc="-2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may  become generalised. Itch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an important feature. In </a:t>
            </a:r>
            <a:r>
              <a:rPr sz="2900" spc="5" dirty="0">
                <a:latin typeface="Arial"/>
                <a:cs typeface="Arial"/>
              </a:rPr>
              <a:t>long-standing</a:t>
            </a:r>
            <a:r>
              <a:rPr sz="2900" spc="-25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disease  lichenification is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common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4814" y="87884"/>
            <a:ext cx="2449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LEP</a:t>
            </a:r>
            <a:r>
              <a:rPr spc="-20" dirty="0"/>
              <a:t>R</a:t>
            </a:r>
            <a:r>
              <a:rPr spc="-5" dirty="0"/>
              <a:t>OSY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10805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7655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Leprosy is an infectious disease caused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by  Mycobacterium leprae. It is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</a:t>
            </a:r>
            <a:endParaRPr sz="2900">
              <a:latin typeface="Arial"/>
              <a:cs typeface="Arial"/>
            </a:endParaRPr>
          </a:p>
          <a:p>
            <a:pPr marL="332740" marR="53721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airborne infection (like tuberculosis)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which  </a:t>
            </a:r>
            <a:r>
              <a:rPr sz="2900" spc="-10" dirty="0">
                <a:latin typeface="Arial"/>
                <a:cs typeface="Arial"/>
              </a:rPr>
              <a:t>affects </a:t>
            </a:r>
            <a:r>
              <a:rPr sz="2900" dirty="0">
                <a:latin typeface="Arial"/>
                <a:cs typeface="Arial"/>
              </a:rPr>
              <a:t>skin and nerves.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Leprosy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often presents with hypopigmented or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slightly  erythematous patches on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endParaRPr sz="2900">
              <a:latin typeface="Arial"/>
              <a:cs typeface="Arial"/>
            </a:endParaRPr>
          </a:p>
          <a:p>
            <a:pPr marL="332740" marR="75819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skin with loss of sensation, and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enlarged  nerves. Loss of sensation is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tested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with a whisk of cotton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wool.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846" y="360629"/>
            <a:ext cx="2700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LEPROSY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764780" cy="4851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For practical purposes two types of leprosy are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recognised: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1. Paucibacillary (PB) leprosy or tuberculoid </a:t>
            </a:r>
            <a:r>
              <a:rPr sz="2200" spc="-25" dirty="0">
                <a:latin typeface="Arial"/>
                <a:cs typeface="Arial"/>
              </a:rPr>
              <a:t>leprosy.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These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patients</a:t>
            </a:r>
            <a:endParaRPr sz="2200">
              <a:latin typeface="Arial"/>
              <a:cs typeface="Arial"/>
            </a:endParaRPr>
          </a:p>
          <a:p>
            <a:pPr marL="332740" marR="34226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do not have bacilli in their skin smears and have 5 or less  skin lesions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(in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some control programs 3). They are not infectious to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others.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ts val="2110"/>
              </a:lnSpc>
              <a:spcBef>
                <a:spcPts val="6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2. Multibacillary (MB) leprosy or lepromatous </a:t>
            </a:r>
            <a:r>
              <a:rPr sz="2200" spc="-25" dirty="0">
                <a:latin typeface="Arial"/>
                <a:cs typeface="Arial"/>
              </a:rPr>
              <a:t>leprosy. </a:t>
            </a:r>
            <a:r>
              <a:rPr sz="2200" spc="-5" dirty="0">
                <a:latin typeface="Arial"/>
                <a:cs typeface="Arial"/>
              </a:rPr>
              <a:t>These  patients</a:t>
            </a:r>
            <a:endParaRPr sz="2200">
              <a:latin typeface="Arial"/>
              <a:cs typeface="Arial"/>
            </a:endParaRPr>
          </a:p>
          <a:p>
            <a:pPr marL="332740" marR="215265" indent="-320040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have bacilli in their skin smear and more than 5 (3) lesions  which may be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flat</a:t>
            </a:r>
            <a:endParaRPr sz="2200">
              <a:latin typeface="Arial"/>
              <a:cs typeface="Arial"/>
            </a:endParaRPr>
          </a:p>
          <a:p>
            <a:pPr marL="332740" marR="138176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or raised patches, papules or nodules. Untreated  lepromatous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leprosy</a:t>
            </a:r>
            <a:endParaRPr sz="2200">
              <a:latin typeface="Arial"/>
              <a:cs typeface="Arial"/>
            </a:endParaRPr>
          </a:p>
          <a:p>
            <a:pPr marL="332740" marR="217804" indent="-320040">
              <a:lnSpc>
                <a:spcPts val="2110"/>
              </a:lnSpc>
              <a:spcBef>
                <a:spcPts val="71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patients discharge bacilli from their nose and are therefore  infectious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others.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797" y="360629"/>
            <a:ext cx="2700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LEPROSY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0" y="1571675"/>
            <a:ext cx="3479673" cy="5158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6797" y="360629"/>
            <a:ext cx="2700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LEPROSY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85787" y="1785962"/>
            <a:ext cx="7042023" cy="3965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0"/>
            <a:ext cx="7471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uncomplicated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4185" y="392633"/>
            <a:ext cx="1831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leprosy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572514"/>
            <a:ext cx="7974330" cy="47904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2740" marR="307975" indent="-320040">
              <a:lnSpc>
                <a:spcPct val="80000"/>
              </a:lnSpc>
              <a:spcBef>
                <a:spcPts val="53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1.PB-leprosy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Rifampicine 600 mg once a month under supervision plus  dapsone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(DDS) 100 mg daily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6 months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unsupervised.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When compliance is a problem, a 6 months dose taken </a:t>
            </a:r>
            <a:r>
              <a:rPr sz="1800" spc="-10" dirty="0">
                <a:latin typeface="Arial"/>
                <a:cs typeface="Arial"/>
              </a:rPr>
              <a:t>within </a:t>
            </a:r>
            <a:r>
              <a:rPr sz="1800" spc="-5" dirty="0">
                <a:latin typeface="Arial"/>
                <a:cs typeface="Arial"/>
              </a:rPr>
              <a:t>9 months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acceptable.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check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complications!</a:t>
            </a:r>
            <a:endParaRPr sz="1800">
              <a:latin typeface="Arial"/>
              <a:cs typeface="Arial"/>
            </a:endParaRPr>
          </a:p>
          <a:p>
            <a:pPr marL="332740" marR="40767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2. </a:t>
            </a:r>
            <a:r>
              <a:rPr sz="1800" spc="-5" dirty="0">
                <a:latin typeface="Arial"/>
                <a:cs typeface="Arial"/>
              </a:rPr>
              <a:t>MB-leprosy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Rifampicine 600 mg and clofazimine (Lampren) 300 mg  once 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month</a:t>
            </a:r>
            <a:endParaRPr sz="1800">
              <a:latin typeface="Arial"/>
              <a:cs typeface="Arial"/>
            </a:endParaRPr>
          </a:p>
          <a:p>
            <a:pPr marL="332740" marR="34417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under supervision plus dapsone (DDS) 100 mg daily plus clofazimine </a:t>
            </a:r>
            <a:r>
              <a:rPr sz="1800" spc="-10" dirty="0">
                <a:latin typeface="Arial"/>
                <a:cs typeface="Arial"/>
              </a:rPr>
              <a:t>50  </a:t>
            </a:r>
            <a:r>
              <a:rPr sz="1800" spc="-5" dirty="0">
                <a:latin typeface="Arial"/>
                <a:cs typeface="Arial"/>
              </a:rPr>
              <a:t>mg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daily</a:t>
            </a:r>
            <a:endParaRPr sz="1800">
              <a:latin typeface="Arial"/>
              <a:cs typeface="Arial"/>
            </a:endParaRPr>
          </a:p>
          <a:p>
            <a:pPr marL="332740" marR="588010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unsupervised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12 or 24 months depending 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policy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local  leprosy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control programme.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ts val="1945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When compliance </a:t>
            </a:r>
            <a:r>
              <a:rPr sz="1800" dirty="0">
                <a:latin typeface="Arial"/>
                <a:cs typeface="Arial"/>
              </a:rPr>
              <a:t>is a </a:t>
            </a:r>
            <a:r>
              <a:rPr sz="1800" spc="-5" dirty="0">
                <a:latin typeface="Arial"/>
                <a:cs typeface="Arial"/>
              </a:rPr>
              <a:t>problem,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full treatment taken </a:t>
            </a:r>
            <a:r>
              <a:rPr sz="1800" spc="-10" dirty="0">
                <a:latin typeface="Arial"/>
                <a:cs typeface="Arial"/>
              </a:rPr>
              <a:t>within </a:t>
            </a:r>
            <a:r>
              <a:rPr sz="1800" spc="-5" dirty="0">
                <a:latin typeface="Arial"/>
                <a:cs typeface="Arial"/>
              </a:rPr>
              <a:t>18 (for the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months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programme) resp. 36 months </a:t>
            </a:r>
            <a:r>
              <a:rPr sz="1800" dirty="0">
                <a:latin typeface="Arial"/>
                <a:cs typeface="Arial"/>
              </a:rPr>
              <a:t>(for the </a:t>
            </a:r>
            <a:r>
              <a:rPr sz="1800" spc="-5" dirty="0">
                <a:latin typeface="Arial"/>
                <a:cs typeface="Arial"/>
              </a:rPr>
              <a:t>24 months programme) is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acceptable.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Always </a:t>
            </a:r>
            <a:r>
              <a:rPr sz="1800" spc="-5" dirty="0">
                <a:latin typeface="Arial"/>
                <a:cs typeface="Arial"/>
              </a:rPr>
              <a:t>check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complications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243580" marR="5080" indent="-28200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uncomplicated  leprosy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6852"/>
            <a:ext cx="7733665" cy="47631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i="1" spc="-5" dirty="0">
                <a:latin typeface="Arial"/>
                <a:cs typeface="Arial"/>
              </a:rPr>
              <a:t>Erythema Nodosum</a:t>
            </a:r>
            <a:r>
              <a:rPr sz="2500" b="1" i="1" spc="15" dirty="0">
                <a:latin typeface="Arial"/>
                <a:cs typeface="Arial"/>
              </a:rPr>
              <a:t> </a:t>
            </a:r>
            <a:r>
              <a:rPr sz="2500" b="1" i="1" spc="-5" dirty="0">
                <a:latin typeface="Arial"/>
                <a:cs typeface="Arial"/>
              </a:rPr>
              <a:t>Leprosum</a:t>
            </a:r>
            <a:endParaRPr sz="2500">
              <a:latin typeface="Arial"/>
              <a:cs typeface="Arial"/>
            </a:endParaRPr>
          </a:p>
          <a:p>
            <a:pPr marL="332740" marR="86995" indent="-320040">
              <a:lnSpc>
                <a:spcPts val="2700"/>
              </a:lnSpc>
              <a:spcBef>
                <a:spcPts val="73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spc="-25" dirty="0">
                <a:latin typeface="Arial"/>
                <a:cs typeface="Arial"/>
              </a:rPr>
              <a:t>Treat </a:t>
            </a:r>
            <a:r>
              <a:rPr sz="2500" spc="-5" dirty="0">
                <a:latin typeface="Arial"/>
                <a:cs typeface="Arial"/>
              </a:rPr>
              <a:t>mild </a:t>
            </a:r>
            <a:r>
              <a:rPr sz="2500" b="1" i="1" spc="-5" dirty="0">
                <a:latin typeface="Arial"/>
                <a:cs typeface="Arial"/>
              </a:rPr>
              <a:t>ENL, i.e. without nerve, eye or genital  involvement</a:t>
            </a:r>
            <a:r>
              <a:rPr sz="2500" b="1" i="1" spc="-10" dirty="0">
                <a:latin typeface="Arial"/>
                <a:cs typeface="Arial"/>
              </a:rPr>
              <a:t> </a:t>
            </a:r>
            <a:r>
              <a:rPr sz="2500" b="1" i="1" spc="-5" dirty="0">
                <a:latin typeface="Arial"/>
                <a:cs typeface="Arial"/>
              </a:rPr>
              <a:t>with</a:t>
            </a:r>
            <a:endParaRPr sz="2500">
              <a:latin typeface="Arial"/>
              <a:cs typeface="Arial"/>
            </a:endParaRPr>
          </a:p>
          <a:p>
            <a:pPr marL="332740" marR="212090" indent="-320040">
              <a:lnSpc>
                <a:spcPts val="27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acetyl salicylicum 1000 mg three times daily for </a:t>
            </a:r>
            <a:r>
              <a:rPr sz="2500" spc="5" dirty="0">
                <a:latin typeface="Arial"/>
                <a:cs typeface="Arial"/>
              </a:rPr>
              <a:t>1-2  </a:t>
            </a:r>
            <a:r>
              <a:rPr sz="2500" spc="-5" dirty="0">
                <a:latin typeface="Arial"/>
                <a:cs typeface="Arial"/>
              </a:rPr>
              <a:t>weeks.</a:t>
            </a:r>
            <a:endParaRPr sz="2500">
              <a:latin typeface="Arial"/>
              <a:cs typeface="Arial"/>
            </a:endParaRPr>
          </a:p>
          <a:p>
            <a:pPr marL="332740" marR="1268095" indent="-320040">
              <a:lnSpc>
                <a:spcPts val="27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spc="-25" dirty="0">
                <a:latin typeface="Arial"/>
                <a:cs typeface="Arial"/>
              </a:rPr>
              <a:t>Treat </a:t>
            </a:r>
            <a:r>
              <a:rPr sz="2500" spc="-5" dirty="0">
                <a:latin typeface="Arial"/>
                <a:cs typeface="Arial"/>
              </a:rPr>
              <a:t>severe </a:t>
            </a:r>
            <a:r>
              <a:rPr sz="2500" b="1" i="1" spc="-5" dirty="0">
                <a:latin typeface="Arial"/>
                <a:cs typeface="Arial"/>
              </a:rPr>
              <a:t>ENL, i.e. a sick patient with  nerve, eye, or</a:t>
            </a:r>
            <a:r>
              <a:rPr sz="2500" b="1" i="1" dirty="0">
                <a:latin typeface="Arial"/>
                <a:cs typeface="Arial"/>
              </a:rPr>
              <a:t> </a:t>
            </a:r>
            <a:r>
              <a:rPr sz="2500" b="1" i="1" spc="-5" dirty="0">
                <a:latin typeface="Arial"/>
                <a:cs typeface="Arial"/>
              </a:rPr>
              <a:t>genital</a:t>
            </a:r>
            <a:endParaRPr sz="2500">
              <a:latin typeface="Arial"/>
              <a:cs typeface="Arial"/>
            </a:endParaRPr>
          </a:p>
          <a:p>
            <a:pPr marL="332740" marR="16510" indent="-320040">
              <a:lnSpc>
                <a:spcPts val="27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involvement, with steroids. Start prednisolone at 80 -  100 mg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daily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7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for 2 days and taper </a:t>
            </a:r>
            <a:r>
              <a:rPr sz="2500" spc="-20" dirty="0">
                <a:latin typeface="Arial"/>
                <a:cs typeface="Arial"/>
              </a:rPr>
              <a:t>off </a:t>
            </a:r>
            <a:r>
              <a:rPr sz="2500" spc="-5" dirty="0">
                <a:latin typeface="Arial"/>
                <a:cs typeface="Arial"/>
              </a:rPr>
              <a:t>in 2 weeks. </a:t>
            </a:r>
            <a:r>
              <a:rPr sz="2500" spc="-80" dirty="0">
                <a:latin typeface="Arial"/>
                <a:cs typeface="Arial"/>
              </a:rPr>
              <a:t>You </a:t>
            </a:r>
            <a:r>
              <a:rPr sz="2500" spc="-5" dirty="0">
                <a:latin typeface="Arial"/>
                <a:cs typeface="Arial"/>
              </a:rPr>
              <a:t>may need to  repeat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this.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Check for intercurrent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infections!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5585" y="392633"/>
            <a:ext cx="3832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BURULI</a:t>
            </a:r>
            <a:r>
              <a:rPr spc="-75" dirty="0"/>
              <a:t> </a:t>
            </a:r>
            <a:r>
              <a:rPr spc="-5" dirty="0"/>
              <a:t>ULCER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73340" cy="471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7909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Buruli ulcer caused by Mycobacterium  ulcerans is the third most commonm  ycobacterial disease after tuberculosis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  leprosy in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non-HIV-infected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patients. The disease first described in  Uganda is now endemic in swampy areas in  </a:t>
            </a:r>
            <a:r>
              <a:rPr sz="2900" spc="-15" dirty="0">
                <a:latin typeface="Arial"/>
                <a:cs typeface="Arial"/>
              </a:rPr>
              <a:t>West </a:t>
            </a:r>
            <a:r>
              <a:rPr sz="2900" dirty="0">
                <a:latin typeface="Arial"/>
                <a:cs typeface="Arial"/>
              </a:rPr>
              <a:t>Africa, but may be seen elsewhere. It</a:t>
            </a:r>
            <a:r>
              <a:rPr sz="2900" spc="-3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</a:t>
            </a:r>
            <a:endParaRPr sz="2900">
              <a:latin typeface="Arial"/>
              <a:cs typeface="Arial"/>
            </a:endParaRPr>
          </a:p>
          <a:p>
            <a:pPr marL="332740" marR="93027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transmitted by mild injuries, the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bacillus  probably residing in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muddy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25" dirty="0">
                <a:latin typeface="Arial"/>
                <a:cs typeface="Arial"/>
              </a:rPr>
              <a:t>water. </a:t>
            </a:r>
            <a:r>
              <a:rPr sz="2900" dirty="0">
                <a:latin typeface="Arial"/>
                <a:cs typeface="Arial"/>
              </a:rPr>
              <a:t>Patients are usually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children.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036" y="360629"/>
            <a:ext cx="4215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BURULI</a:t>
            </a:r>
            <a:r>
              <a:rPr sz="4400" spc="-105" dirty="0"/>
              <a:t> </a:t>
            </a:r>
            <a:r>
              <a:rPr sz="4400" dirty="0"/>
              <a:t>ULCER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917815" cy="391731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0" dirty="0">
                <a:latin typeface="Arial"/>
                <a:cs typeface="Arial"/>
              </a:rPr>
              <a:t>Two </a:t>
            </a:r>
            <a:r>
              <a:rPr sz="2900" spc="-5" dirty="0">
                <a:latin typeface="Arial"/>
                <a:cs typeface="Arial"/>
              </a:rPr>
              <a:t>different </a:t>
            </a:r>
            <a:r>
              <a:rPr sz="2900" dirty="0">
                <a:latin typeface="Arial"/>
                <a:cs typeface="Arial"/>
              </a:rPr>
              <a:t>forms of the disease are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seen.</a:t>
            </a:r>
            <a:endParaRPr sz="2900">
              <a:latin typeface="Arial"/>
              <a:cs typeface="Arial"/>
            </a:endParaRPr>
          </a:p>
          <a:p>
            <a:pPr marL="332740" marR="22860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1. A slow form which develops in </a:t>
            </a:r>
            <a:r>
              <a:rPr sz="2900" spc="5" dirty="0">
                <a:latin typeface="Arial"/>
                <a:cs typeface="Arial"/>
              </a:rPr>
              <a:t>2-3</a:t>
            </a:r>
            <a:r>
              <a:rPr sz="2900" spc="-4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months.  A hard indurated</a:t>
            </a:r>
            <a:r>
              <a:rPr sz="2900" spc="-25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plaque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with surrounding severely constricting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oedema  forms and compromises the circulation in the  </a:t>
            </a:r>
            <a:r>
              <a:rPr sz="2900" spc="-5" dirty="0">
                <a:latin typeface="Arial"/>
                <a:cs typeface="Arial"/>
              </a:rPr>
              <a:t>affected </a:t>
            </a:r>
            <a:r>
              <a:rPr sz="2900" dirty="0">
                <a:latin typeface="Arial"/>
                <a:cs typeface="Arial"/>
              </a:rPr>
              <a:t>limb, leading to ischaemia </a:t>
            </a:r>
            <a:r>
              <a:rPr sz="2900" spc="5" dirty="0">
                <a:latin typeface="Arial"/>
                <a:cs typeface="Arial"/>
              </a:rPr>
              <a:t>and  </a:t>
            </a:r>
            <a:r>
              <a:rPr sz="2900" dirty="0">
                <a:latin typeface="Arial"/>
                <a:cs typeface="Arial"/>
              </a:rPr>
              <a:t>necrosis.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036" y="360629"/>
            <a:ext cx="4215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BURULI</a:t>
            </a:r>
            <a:r>
              <a:rPr sz="4400" spc="-105" dirty="0"/>
              <a:t> </a:t>
            </a:r>
            <a:r>
              <a:rPr sz="4400" dirty="0"/>
              <a:t>ULCER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971155" cy="42030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33655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2. A fast form which develops in </a:t>
            </a:r>
            <a:r>
              <a:rPr sz="2200" spc="5" dirty="0">
                <a:latin typeface="Arial"/>
                <a:cs typeface="Arial"/>
              </a:rPr>
              <a:t>2-4 </a:t>
            </a:r>
            <a:r>
              <a:rPr sz="2200" spc="-5" dirty="0">
                <a:latin typeface="Arial"/>
                <a:cs typeface="Arial"/>
              </a:rPr>
              <a:t>weeks. A painless</a:t>
            </a:r>
            <a:r>
              <a:rPr sz="2200" spc="-3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papule  or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nodule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forms and </a:t>
            </a:r>
            <a:r>
              <a:rPr sz="2200" dirty="0">
                <a:latin typeface="Arial"/>
                <a:cs typeface="Arial"/>
              </a:rPr>
              <a:t>ulcerates, </a:t>
            </a:r>
            <a:r>
              <a:rPr sz="2200" spc="-5" dirty="0">
                <a:latin typeface="Arial"/>
                <a:cs typeface="Arial"/>
              </a:rPr>
              <a:t>extending </a:t>
            </a:r>
            <a:r>
              <a:rPr sz="2200" spc="-25" dirty="0">
                <a:latin typeface="Arial"/>
                <a:cs typeface="Arial"/>
              </a:rPr>
              <a:t>rapidly. </a:t>
            </a:r>
            <a:r>
              <a:rPr sz="2200" spc="-5" dirty="0">
                <a:latin typeface="Arial"/>
                <a:cs typeface="Arial"/>
              </a:rPr>
              <a:t>The typical </a:t>
            </a:r>
            <a:r>
              <a:rPr sz="2200" dirty="0">
                <a:latin typeface="Arial"/>
                <a:cs typeface="Arial"/>
              </a:rPr>
              <a:t>ulcer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has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undermined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edges. The patient is not sick and there is no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oedema.</a:t>
            </a:r>
            <a:endParaRPr sz="2200">
              <a:latin typeface="Arial"/>
              <a:cs typeface="Arial"/>
            </a:endParaRPr>
          </a:p>
          <a:p>
            <a:pPr marL="332740" marR="128905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35" dirty="0">
                <a:latin typeface="Arial"/>
                <a:cs typeface="Arial"/>
              </a:rPr>
              <a:t>Very </a:t>
            </a:r>
            <a:r>
              <a:rPr sz="2200" spc="-5" dirty="0">
                <a:latin typeface="Arial"/>
                <a:cs typeface="Arial"/>
              </a:rPr>
              <a:t>extensive ulceration and secondary infection may occur  and lead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2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dirty="0">
                <a:latin typeface="Arial"/>
                <a:cs typeface="Arial"/>
              </a:rPr>
              <a:t>sepsis, </a:t>
            </a:r>
            <a:r>
              <a:rPr sz="2200" spc="-5" dirty="0">
                <a:latin typeface="Arial"/>
                <a:cs typeface="Arial"/>
              </a:rPr>
              <a:t>tetanus and death. Besides the </a:t>
            </a:r>
            <a:r>
              <a:rPr sz="2200" dirty="0">
                <a:latin typeface="Arial"/>
                <a:cs typeface="Arial"/>
              </a:rPr>
              <a:t>skin 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subcutis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deeper</a:t>
            </a:r>
            <a:endParaRPr sz="2200">
              <a:latin typeface="Arial"/>
              <a:cs typeface="Arial"/>
            </a:endParaRPr>
          </a:p>
          <a:p>
            <a:pPr marL="332740" marR="76835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structures </a:t>
            </a:r>
            <a:r>
              <a:rPr sz="2200" spc="-10" dirty="0">
                <a:latin typeface="Arial"/>
                <a:cs typeface="Arial"/>
              </a:rPr>
              <a:t>may </a:t>
            </a:r>
            <a:r>
              <a:rPr sz="2200" spc="-5" dirty="0">
                <a:latin typeface="Arial"/>
                <a:cs typeface="Arial"/>
              </a:rPr>
              <a:t>be involved. Particularly osteomyelitis may be  seen.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 lesions may heal spontaneously with severe scarring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contractures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036" y="360629"/>
            <a:ext cx="4215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BURULI</a:t>
            </a:r>
            <a:r>
              <a:rPr sz="4400" spc="-105" dirty="0"/>
              <a:t> </a:t>
            </a:r>
            <a:r>
              <a:rPr sz="4400" dirty="0"/>
              <a:t>ULCER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64488" y="1657375"/>
            <a:ext cx="6291043" cy="453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5" y="87884"/>
            <a:ext cx="3576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Atopic</a:t>
            </a:r>
            <a:r>
              <a:rPr spc="-60" dirty="0"/>
              <a:t> </a:t>
            </a:r>
            <a:r>
              <a:rPr spc="-5" dirty="0"/>
              <a:t>eczema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806" y="1571574"/>
            <a:ext cx="8991600" cy="4643755"/>
            <a:chOff x="152806" y="1571574"/>
            <a:chExt cx="8991600" cy="4643755"/>
          </a:xfrm>
        </p:grpSpPr>
        <p:sp>
          <p:nvSpPr>
            <p:cNvPr id="4" name="object 4"/>
            <p:cNvSpPr/>
            <p:nvPr/>
          </p:nvSpPr>
          <p:spPr>
            <a:xfrm>
              <a:off x="152806" y="2143125"/>
              <a:ext cx="4343019" cy="3220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00499" y="1571574"/>
              <a:ext cx="4643500" cy="4643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036" y="360629"/>
            <a:ext cx="4215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BURULI</a:t>
            </a:r>
            <a:r>
              <a:rPr sz="4400" spc="-105" dirty="0"/>
              <a:t> </a:t>
            </a:r>
            <a:r>
              <a:rPr sz="4400" dirty="0"/>
              <a:t>ULCER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6372" y="1940834"/>
            <a:ext cx="4785827" cy="319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57876" y="1857324"/>
            <a:ext cx="3305175" cy="3786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036" y="360629"/>
            <a:ext cx="4215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BURULI</a:t>
            </a:r>
            <a:r>
              <a:rPr sz="4400" spc="-105" dirty="0"/>
              <a:t> </a:t>
            </a:r>
            <a:r>
              <a:rPr sz="4400" dirty="0"/>
              <a:t>ULCER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962265" cy="45377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Management of Buruli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ulcer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Prevent secondary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infections.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There is only one </a:t>
            </a:r>
            <a:r>
              <a:rPr sz="2900" spc="-5" dirty="0">
                <a:latin typeface="Arial"/>
                <a:cs typeface="Arial"/>
              </a:rPr>
              <a:t>effective </a:t>
            </a:r>
            <a:r>
              <a:rPr sz="2900" dirty="0">
                <a:latin typeface="Arial"/>
                <a:cs typeface="Arial"/>
              </a:rPr>
              <a:t>treatment:  Surgery as soon as possible, wide excision  with skin grafting. There is no </a:t>
            </a:r>
            <a:r>
              <a:rPr sz="2900" spc="-5" dirty="0">
                <a:latin typeface="Arial"/>
                <a:cs typeface="Arial"/>
              </a:rPr>
              <a:t>effective</a:t>
            </a:r>
            <a:r>
              <a:rPr sz="2900" spc="-2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medical  treatment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20" dirty="0">
                <a:latin typeface="Arial"/>
                <a:cs typeface="Arial"/>
              </a:rPr>
              <a:t>Trial </a:t>
            </a:r>
            <a:r>
              <a:rPr sz="2900" dirty="0">
                <a:latin typeface="Arial"/>
                <a:cs typeface="Arial"/>
              </a:rPr>
              <a:t>therapies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include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1. Streptomycin +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Rifampicin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  <a:tab pos="2980055" algn="l"/>
              </a:tabLst>
            </a:pPr>
            <a:r>
              <a:rPr sz="2900" dirty="0">
                <a:latin typeface="Arial"/>
                <a:cs typeface="Arial"/>
              </a:rPr>
              <a:t>2.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Rifampicin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+	clarithromycin or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moxifloxacin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145161"/>
            <a:ext cx="5986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NOMA / </a:t>
            </a:r>
            <a:r>
              <a:rPr spc="-10" dirty="0"/>
              <a:t>CANCRUM</a:t>
            </a:r>
            <a:r>
              <a:rPr spc="-160" dirty="0"/>
              <a:t> </a:t>
            </a:r>
            <a:r>
              <a:rPr spc="-5" dirty="0"/>
              <a:t>ORIS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80325" cy="382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287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Noma is a form of infectious gangrene of</a:t>
            </a:r>
            <a:r>
              <a:rPr sz="2900" spc="-2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mouth. It is thought to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caused by fusiform bacteria. It usually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affects  </a:t>
            </a:r>
            <a:r>
              <a:rPr sz="2900" dirty="0">
                <a:latin typeface="Arial"/>
                <a:cs typeface="Arial"/>
              </a:rPr>
              <a:t>children 2 to 7 years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endParaRPr sz="2900">
              <a:latin typeface="Arial"/>
              <a:cs typeface="Arial"/>
            </a:endParaRPr>
          </a:p>
          <a:p>
            <a:pPr marL="332740" marR="152527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age. Predisposed are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malnourished  children, especially those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</a:t>
            </a:r>
            <a:endParaRPr sz="2900">
              <a:latin typeface="Arial"/>
              <a:cs typeface="Arial"/>
            </a:endParaRPr>
          </a:p>
          <a:p>
            <a:pPr marL="332740" marR="95885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protein </a:t>
            </a:r>
            <a:r>
              <a:rPr sz="2900" spc="-20" dirty="0">
                <a:latin typeface="Arial"/>
                <a:cs typeface="Arial"/>
              </a:rPr>
              <a:t>deficiency, </a:t>
            </a:r>
            <a:r>
              <a:rPr sz="2900" dirty="0">
                <a:latin typeface="Arial"/>
                <a:cs typeface="Arial"/>
              </a:rPr>
              <a:t>hypovitaminosis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and  </a:t>
            </a:r>
            <a:r>
              <a:rPr sz="2900" dirty="0">
                <a:latin typeface="Arial"/>
                <a:cs typeface="Arial"/>
              </a:rPr>
              <a:t>recurrent acute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infections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87884"/>
            <a:ext cx="599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NOMA / </a:t>
            </a:r>
            <a:r>
              <a:rPr spc="-10" dirty="0"/>
              <a:t>CANCRUM</a:t>
            </a:r>
            <a:r>
              <a:rPr spc="-125" dirty="0"/>
              <a:t> </a:t>
            </a:r>
            <a:r>
              <a:rPr spc="-5" dirty="0"/>
              <a:t>ORIS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482840" cy="4183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0012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dirty="0"/>
              <a:t>	</a:t>
            </a:r>
            <a:r>
              <a:rPr sz="2900" dirty="0">
                <a:latin typeface="Arial"/>
                <a:cs typeface="Arial"/>
              </a:rPr>
              <a:t>The disease generally starts as  peridontitis, then ulcerative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stomatitis,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always on one side of the mouth. It then  progresses to gangrene with extensive  sloughing of adjacent tissue and necrosis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  bone. The area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</a:t>
            </a:r>
            <a:endParaRPr sz="2900">
              <a:latin typeface="Arial"/>
              <a:cs typeface="Arial"/>
            </a:endParaRPr>
          </a:p>
          <a:p>
            <a:pPr marL="332740" marR="494665" indent="-320040" algn="just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foul-smelling and very painful. Untreated  patients may die or survive with a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severe  handicap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87884"/>
            <a:ext cx="599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NOMA / </a:t>
            </a:r>
            <a:r>
              <a:rPr spc="-10" dirty="0"/>
              <a:t>CANCRUM</a:t>
            </a:r>
            <a:r>
              <a:rPr spc="-125" dirty="0"/>
              <a:t> </a:t>
            </a:r>
            <a:r>
              <a:rPr spc="-5" dirty="0"/>
              <a:t>ORIS</a:t>
            </a:r>
          </a:p>
        </p:txBody>
      </p:sp>
      <p:sp>
        <p:nvSpPr>
          <p:cNvPr id="3" name="object 3"/>
          <p:cNvSpPr/>
          <p:nvPr/>
        </p:nvSpPr>
        <p:spPr>
          <a:xfrm>
            <a:off x="214287" y="1714500"/>
            <a:ext cx="3830320" cy="2872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3626" y="1643049"/>
            <a:ext cx="3162300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4797" y="360629"/>
            <a:ext cx="5770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Management of</a:t>
            </a:r>
            <a:r>
              <a:rPr sz="4400" spc="-85" dirty="0"/>
              <a:t> </a:t>
            </a:r>
            <a:r>
              <a:rPr sz="4400" spc="-5" dirty="0"/>
              <a:t>noma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4329"/>
            <a:ext cx="7565390" cy="458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39115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Start treatment </a:t>
            </a:r>
            <a:r>
              <a:rPr sz="2700" spc="-5" dirty="0">
                <a:latin typeface="Arial"/>
                <a:cs typeface="Arial"/>
              </a:rPr>
              <a:t>as soon as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diagnosis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is  </a:t>
            </a:r>
            <a:r>
              <a:rPr sz="2700" dirty="0">
                <a:latin typeface="Arial"/>
                <a:cs typeface="Arial"/>
              </a:rPr>
              <a:t>suspected!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When only peridontitis is </a:t>
            </a:r>
            <a:r>
              <a:rPr sz="2700" dirty="0">
                <a:latin typeface="Arial"/>
                <a:cs typeface="Arial"/>
              </a:rPr>
              <a:t>present, </a:t>
            </a:r>
            <a:r>
              <a:rPr sz="2700" spc="-5" dirty="0">
                <a:latin typeface="Arial"/>
                <a:cs typeface="Arial"/>
              </a:rPr>
              <a:t>oral hygiene  </a:t>
            </a:r>
            <a:r>
              <a:rPr sz="2700" dirty="0">
                <a:latin typeface="Arial"/>
                <a:cs typeface="Arial"/>
              </a:rPr>
              <a:t>(e.g. chlorhexidine </a:t>
            </a:r>
            <a:r>
              <a:rPr sz="2700" spc="-5" dirty="0">
                <a:latin typeface="Arial"/>
                <a:cs typeface="Arial"/>
              </a:rPr>
              <a:t>mouthwash)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may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prevent development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noma.</a:t>
            </a:r>
            <a:endParaRPr sz="2700">
              <a:latin typeface="Arial"/>
              <a:cs typeface="Arial"/>
            </a:endParaRPr>
          </a:p>
          <a:p>
            <a:pPr marL="332740" marR="99631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Massive </a:t>
            </a:r>
            <a:r>
              <a:rPr sz="2700" spc="-5" dirty="0">
                <a:latin typeface="Arial"/>
                <a:cs typeface="Arial"/>
              </a:rPr>
              <a:t>doses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penicillin or in </a:t>
            </a:r>
            <a:r>
              <a:rPr sz="2700" dirty="0">
                <a:latin typeface="Arial"/>
                <a:cs typeface="Arial"/>
              </a:rPr>
              <a:t>case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  </a:t>
            </a:r>
            <a:r>
              <a:rPr sz="2700" spc="-5" dirty="0">
                <a:latin typeface="Arial"/>
                <a:cs typeface="Arial"/>
              </a:rPr>
              <a:t>penicillin-allergy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broad-spectrum</a:t>
            </a:r>
            <a:endParaRPr sz="2700">
              <a:latin typeface="Arial"/>
              <a:cs typeface="Arial"/>
            </a:endParaRPr>
          </a:p>
          <a:p>
            <a:pPr marL="332740" marR="36766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antibiotics for at </a:t>
            </a:r>
            <a:r>
              <a:rPr sz="2700" spc="-5" dirty="0">
                <a:latin typeface="Arial"/>
                <a:cs typeface="Arial"/>
              </a:rPr>
              <a:t>least 2 </a:t>
            </a:r>
            <a:r>
              <a:rPr sz="2700" dirty="0">
                <a:latin typeface="Arial"/>
                <a:cs typeface="Arial"/>
              </a:rPr>
              <a:t>weeks. </a:t>
            </a:r>
            <a:r>
              <a:rPr sz="2700" spc="-25" dirty="0">
                <a:latin typeface="Arial"/>
                <a:cs typeface="Arial"/>
              </a:rPr>
              <a:t>Treat </a:t>
            </a:r>
            <a:r>
              <a:rPr sz="2700" spc="-5" dirty="0">
                <a:latin typeface="Arial"/>
                <a:cs typeface="Arial"/>
              </a:rPr>
              <a:t>longer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if  </a:t>
            </a:r>
            <a:r>
              <a:rPr sz="2700" spc="-20" dirty="0">
                <a:latin typeface="Arial"/>
                <a:cs typeface="Arial"/>
              </a:rPr>
              <a:t>necessary, </a:t>
            </a:r>
            <a:r>
              <a:rPr sz="2700" dirty="0">
                <a:latin typeface="Arial"/>
                <a:cs typeface="Arial"/>
              </a:rPr>
              <a:t>until </a:t>
            </a:r>
            <a:r>
              <a:rPr sz="2700" spc="-5" dirty="0">
                <a:latin typeface="Arial"/>
                <a:cs typeface="Arial"/>
              </a:rPr>
              <a:t>all </a:t>
            </a:r>
            <a:r>
              <a:rPr sz="2700" dirty="0">
                <a:latin typeface="Arial"/>
                <a:cs typeface="Arial"/>
              </a:rPr>
              <a:t>signs of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activity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have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ceased.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622806"/>
            <a:ext cx="7098665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25717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Intensive high-protein diet should be  given, orally and </a:t>
            </a:r>
            <a:r>
              <a:rPr sz="2900" spc="-15" dirty="0">
                <a:latin typeface="Arial"/>
                <a:cs typeface="Arial"/>
              </a:rPr>
              <a:t>parenterally, </a:t>
            </a:r>
            <a:r>
              <a:rPr sz="2900" dirty="0">
                <a:latin typeface="Arial"/>
                <a:cs typeface="Arial"/>
              </a:rPr>
              <a:t>as well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vitamin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supplements.</a:t>
            </a:r>
            <a:endParaRPr sz="2900">
              <a:latin typeface="Arial"/>
              <a:cs typeface="Arial"/>
            </a:endParaRPr>
          </a:p>
          <a:p>
            <a:pPr marL="332740" marR="109347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Early treatment may lead to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great  improvement of tissue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defects.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Remaining deformities may need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surgical  repair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360629"/>
            <a:ext cx="5231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VIRAL</a:t>
            </a:r>
            <a:r>
              <a:rPr sz="4400" spc="-185" dirty="0"/>
              <a:t> </a:t>
            </a:r>
            <a:r>
              <a:rPr sz="4400" dirty="0"/>
              <a:t>INFECTIONS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83182"/>
            <a:ext cx="7449184" cy="46748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2740" marR="5080" indent="-320040">
              <a:lnSpc>
                <a:spcPct val="90000"/>
              </a:lnSpc>
              <a:spcBef>
                <a:spcPts val="42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HIV </a:t>
            </a:r>
            <a:r>
              <a:rPr sz="2700" spc="-5" dirty="0">
                <a:latin typeface="Arial"/>
                <a:cs typeface="Arial"/>
              </a:rPr>
              <a:t>related </a:t>
            </a:r>
            <a:r>
              <a:rPr sz="2700" dirty="0">
                <a:latin typeface="Arial"/>
                <a:cs typeface="Arial"/>
              </a:rPr>
              <a:t>skin diseases occur </a:t>
            </a:r>
            <a:r>
              <a:rPr sz="2700" spc="-5" dirty="0">
                <a:latin typeface="Arial"/>
                <a:cs typeface="Arial"/>
              </a:rPr>
              <a:t>throughout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course of </a:t>
            </a:r>
            <a:r>
              <a:rPr sz="2700" spc="-5" dirty="0">
                <a:latin typeface="Arial"/>
                <a:cs typeface="Arial"/>
              </a:rPr>
              <a:t>HIV </a:t>
            </a:r>
            <a:r>
              <a:rPr sz="2700" dirty="0">
                <a:latin typeface="Arial"/>
                <a:cs typeface="Arial"/>
              </a:rPr>
              <a:t>infection in 90% of the infected  </a:t>
            </a:r>
            <a:r>
              <a:rPr sz="2700" spc="-5" dirty="0">
                <a:latin typeface="Arial"/>
                <a:cs typeface="Arial"/>
              </a:rPr>
              <a:t>persons and </a:t>
            </a:r>
            <a:r>
              <a:rPr sz="2700" dirty="0">
                <a:latin typeface="Arial"/>
                <a:cs typeface="Arial"/>
              </a:rPr>
              <a:t>may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include:-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Herpes.</a:t>
            </a:r>
            <a:endParaRPr sz="2700">
              <a:latin typeface="Arial"/>
              <a:cs typeface="Arial"/>
            </a:endParaRPr>
          </a:p>
          <a:p>
            <a:pPr marL="425450" indent="-413384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sz="2700" spc="-5" dirty="0">
                <a:latin typeface="Arial"/>
                <a:cs typeface="Arial"/>
              </a:rPr>
              <a:t>Severe and chronic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seborrhoic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molluscum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contagiosum,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Papular pruritic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eruption,</a:t>
            </a:r>
            <a:endParaRPr sz="2700">
              <a:latin typeface="Arial"/>
              <a:cs typeface="Arial"/>
            </a:endParaRPr>
          </a:p>
          <a:p>
            <a:pPr marL="332740" marR="574040" indent="-320040">
              <a:lnSpc>
                <a:spcPts val="292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severe </a:t>
            </a:r>
            <a:r>
              <a:rPr sz="2700" spc="-5" dirty="0">
                <a:latin typeface="Arial"/>
                <a:cs typeface="Arial"/>
              </a:rPr>
              <a:t>herpes </a:t>
            </a:r>
            <a:r>
              <a:rPr sz="2700" dirty="0">
                <a:latin typeface="Arial"/>
                <a:cs typeface="Arial"/>
              </a:rPr>
              <a:t>simplex </a:t>
            </a:r>
            <a:r>
              <a:rPr sz="2700" spc="-5" dirty="0">
                <a:latin typeface="Arial"/>
                <a:cs typeface="Arial"/>
              </a:rPr>
              <a:t>or human papilloma  </a:t>
            </a:r>
            <a:r>
              <a:rPr sz="2700" dirty="0">
                <a:latin typeface="Arial"/>
                <a:cs typeface="Arial"/>
              </a:rPr>
              <a:t>infection,</a:t>
            </a:r>
            <a:endParaRPr sz="2700">
              <a:latin typeface="Arial"/>
              <a:cs typeface="Arial"/>
            </a:endParaRPr>
          </a:p>
          <a:p>
            <a:pPr marL="332740" marR="688340" indent="-320040">
              <a:lnSpc>
                <a:spcPts val="2920"/>
              </a:lnSpc>
              <a:spcBef>
                <a:spcPts val="70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severe bacterial, mycobacterial </a:t>
            </a:r>
            <a:r>
              <a:rPr sz="2700" spc="-5" dirty="0">
                <a:latin typeface="Arial"/>
                <a:cs typeface="Arial"/>
              </a:rPr>
              <a:t>and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fungal  infections and </a:t>
            </a:r>
            <a:r>
              <a:rPr sz="2700" spc="-10" dirty="0">
                <a:latin typeface="Arial"/>
                <a:cs typeface="Arial"/>
              </a:rPr>
              <a:t>Kaposi’s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sarcoma.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360629"/>
            <a:ext cx="5231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VIRAL</a:t>
            </a:r>
            <a:r>
              <a:rPr sz="4400" spc="-185" dirty="0"/>
              <a:t> </a:t>
            </a:r>
            <a:r>
              <a:rPr sz="4400" dirty="0"/>
              <a:t>INFECTIONS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0700" y="1600161"/>
            <a:ext cx="5210995" cy="5043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360629"/>
            <a:ext cx="52311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VIRAL</a:t>
            </a:r>
            <a:r>
              <a:rPr sz="4400" spc="-185" dirty="0"/>
              <a:t> </a:t>
            </a:r>
            <a:r>
              <a:rPr sz="4400" dirty="0"/>
              <a:t>INFECTIONS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90700" y="2378862"/>
            <a:ext cx="5229225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5" y="87884"/>
            <a:ext cx="3576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Atopic</a:t>
            </a:r>
            <a:r>
              <a:rPr spc="-60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/>
          <p:nvPr/>
        </p:nvSpPr>
        <p:spPr>
          <a:xfrm>
            <a:off x="4500626" y="2315717"/>
            <a:ext cx="4643373" cy="3155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393" y="2357501"/>
            <a:ext cx="3974719" cy="314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525" y="87884"/>
            <a:ext cx="4792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55" dirty="0"/>
              <a:t> </a:t>
            </a:r>
            <a:r>
              <a:rPr spc="-5" dirty="0"/>
              <a:t>ROSEA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/>
              <a:t>This </a:t>
            </a:r>
            <a:r>
              <a:rPr sz="2700" spc="-5" dirty="0"/>
              <a:t>is probably an ide </a:t>
            </a:r>
            <a:r>
              <a:rPr sz="2700" dirty="0"/>
              <a:t>reaction to </a:t>
            </a:r>
            <a:r>
              <a:rPr sz="2700" spc="-5" dirty="0"/>
              <a:t>a </a:t>
            </a:r>
            <a:r>
              <a:rPr sz="2700" dirty="0"/>
              <a:t>viral</a:t>
            </a:r>
            <a:r>
              <a:rPr sz="2700" spc="-35" dirty="0"/>
              <a:t> </a:t>
            </a:r>
            <a:r>
              <a:rPr sz="2700" dirty="0"/>
              <a:t>infection  </a:t>
            </a:r>
            <a:r>
              <a:rPr sz="2700" spc="-5" dirty="0"/>
              <a:t>("a flu of </a:t>
            </a:r>
            <a:r>
              <a:rPr sz="2700" dirty="0"/>
              <a:t>the</a:t>
            </a:r>
            <a:r>
              <a:rPr sz="2700" spc="10" dirty="0"/>
              <a:t> </a:t>
            </a:r>
            <a:r>
              <a:rPr sz="2700" dirty="0"/>
              <a:t>skin").</a:t>
            </a:r>
            <a:endParaRPr sz="2700"/>
          </a:p>
          <a:p>
            <a:pPr marL="332740" marR="120014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/>
              <a:t>There is sometimes a </a:t>
            </a:r>
            <a:r>
              <a:rPr sz="2700" dirty="0"/>
              <a:t>flu-like </a:t>
            </a:r>
            <a:r>
              <a:rPr sz="2700" spc="-5" dirty="0"/>
              <a:t>prodromal episode.  Skin </a:t>
            </a:r>
            <a:r>
              <a:rPr sz="2700" dirty="0"/>
              <a:t>symptoms</a:t>
            </a:r>
            <a:r>
              <a:rPr sz="2700" spc="-15" dirty="0"/>
              <a:t> </a:t>
            </a:r>
            <a:r>
              <a:rPr sz="2700" dirty="0"/>
              <a:t>start</a:t>
            </a:r>
            <a:endParaRPr sz="2700"/>
          </a:p>
          <a:p>
            <a:pPr marL="332740" marR="318770" indent="-320040">
              <a:lnSpc>
                <a:spcPts val="259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/>
              <a:t>with a large </a:t>
            </a:r>
            <a:r>
              <a:rPr sz="2700" dirty="0"/>
              <a:t>"herald patch" </a:t>
            </a:r>
            <a:r>
              <a:rPr sz="2700" spc="-5" dirty="0"/>
              <a:t>or </a:t>
            </a:r>
            <a:r>
              <a:rPr sz="2700" dirty="0"/>
              <a:t>"mother patch"</a:t>
            </a:r>
            <a:r>
              <a:rPr sz="2700" spc="-50" dirty="0"/>
              <a:t> </a:t>
            </a:r>
            <a:r>
              <a:rPr sz="2700" spc="-5" dirty="0"/>
              <a:t>on  trunk or </a:t>
            </a:r>
            <a:r>
              <a:rPr sz="2700" dirty="0"/>
              <a:t>arms,</a:t>
            </a:r>
            <a:r>
              <a:rPr sz="2700" spc="-15" dirty="0"/>
              <a:t> </a:t>
            </a:r>
            <a:r>
              <a:rPr sz="2700" spc="-5" dirty="0"/>
              <a:t>which</a:t>
            </a:r>
            <a:endParaRPr sz="2700"/>
          </a:p>
          <a:p>
            <a:pPr marL="332740" marR="483870" indent="-320040">
              <a:lnSpc>
                <a:spcPct val="8000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/>
              <a:t>many </a:t>
            </a:r>
            <a:r>
              <a:rPr sz="2700" dirty="0"/>
              <a:t>patients can point out to you. Soon  </a:t>
            </a:r>
            <a:r>
              <a:rPr sz="2700" spc="-25" dirty="0"/>
              <a:t>after, </a:t>
            </a:r>
            <a:r>
              <a:rPr sz="2700" spc="-5" dirty="0"/>
              <a:t>many smaller </a:t>
            </a:r>
            <a:r>
              <a:rPr sz="2700" dirty="0"/>
              <a:t>oval </a:t>
            </a:r>
            <a:r>
              <a:rPr sz="2700" spc="-5" dirty="0"/>
              <a:t>lesions which </a:t>
            </a:r>
            <a:r>
              <a:rPr sz="2700" dirty="0"/>
              <a:t>scale at  </a:t>
            </a:r>
            <a:r>
              <a:rPr sz="2700" spc="-5" dirty="0"/>
              <a:t>their borders appear on </a:t>
            </a:r>
            <a:r>
              <a:rPr sz="2700" dirty="0"/>
              <a:t>the trunk </a:t>
            </a:r>
            <a:r>
              <a:rPr sz="2700" spc="-5" dirty="0"/>
              <a:t>and (upper)  </a:t>
            </a:r>
            <a:r>
              <a:rPr sz="2700" dirty="0"/>
              <a:t>arms.</a:t>
            </a:r>
            <a:endParaRPr sz="2700"/>
          </a:p>
          <a:p>
            <a:pPr marL="332740" marR="330200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20" dirty="0"/>
              <a:t>Typically </a:t>
            </a:r>
            <a:r>
              <a:rPr sz="2700" dirty="0"/>
              <a:t>the </a:t>
            </a:r>
            <a:r>
              <a:rPr sz="2700" spc="-5" dirty="0"/>
              <a:t>lesions </a:t>
            </a:r>
            <a:r>
              <a:rPr sz="2700" dirty="0"/>
              <a:t>take on the </a:t>
            </a:r>
            <a:r>
              <a:rPr sz="2700" spc="-5" dirty="0"/>
              <a:t>direction </a:t>
            </a:r>
            <a:r>
              <a:rPr sz="2700" dirty="0"/>
              <a:t>of the  skin </a:t>
            </a:r>
            <a:r>
              <a:rPr sz="2700" spc="-5" dirty="0"/>
              <a:t>lines forming</a:t>
            </a:r>
            <a:r>
              <a:rPr sz="2700" spc="-35" dirty="0"/>
              <a:t> </a:t>
            </a:r>
            <a:r>
              <a:rPr sz="2700" spc="-5" dirty="0"/>
              <a:t>a</a:t>
            </a:r>
            <a:endParaRPr sz="270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525" y="87884"/>
            <a:ext cx="4792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55" dirty="0"/>
              <a:t> </a:t>
            </a:r>
            <a:r>
              <a:rPr spc="-5" dirty="0"/>
              <a:t>ROSEA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76209" cy="374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"Christmas tree pattern" on the back. They  generally cause no pain or itch and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disappear  spontaneously within 2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months.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29209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It is </a:t>
            </a:r>
            <a:r>
              <a:rPr sz="2900" spc="-5" dirty="0">
                <a:latin typeface="Arial"/>
                <a:cs typeface="Arial"/>
              </a:rPr>
              <a:t>difficult </a:t>
            </a:r>
            <a:r>
              <a:rPr sz="2900" dirty="0">
                <a:latin typeface="Arial"/>
                <a:cs typeface="Arial"/>
              </a:rPr>
              <a:t>to </a:t>
            </a:r>
            <a:r>
              <a:rPr sz="2900" spc="-5" dirty="0">
                <a:latin typeface="Arial"/>
                <a:cs typeface="Arial"/>
              </a:rPr>
              <a:t>differentiate </a:t>
            </a:r>
            <a:r>
              <a:rPr sz="2900" dirty="0">
                <a:latin typeface="Arial"/>
                <a:cs typeface="Arial"/>
              </a:rPr>
              <a:t>between pityriasis  rosea and secondary syphilis, therefore  serological tests for syphilis should always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  performed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2468" y="1500200"/>
            <a:ext cx="5738368" cy="5060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525" y="87884"/>
            <a:ext cx="4792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55" dirty="0"/>
              <a:t> </a:t>
            </a:r>
            <a:r>
              <a:rPr spc="-5" dirty="0"/>
              <a:t>ROSEA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7360" y="1500187"/>
            <a:ext cx="3248152" cy="506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525" y="87884"/>
            <a:ext cx="4792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55" dirty="0"/>
              <a:t> </a:t>
            </a:r>
            <a:r>
              <a:rPr spc="-5" dirty="0"/>
              <a:t>ROSEA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754" y="87884"/>
            <a:ext cx="7620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pityriasis</a:t>
            </a:r>
            <a:r>
              <a:rPr spc="80" dirty="0"/>
              <a:t> </a:t>
            </a:r>
            <a:r>
              <a:rPr spc="-5" dirty="0"/>
              <a:t>rosea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52105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6223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No causal treatment is available. It is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essential  to explain the self-limiting nature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disease to the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patient.</a:t>
            </a:r>
            <a:endParaRPr sz="2900">
              <a:latin typeface="Arial"/>
              <a:cs typeface="Arial"/>
            </a:endParaRPr>
          </a:p>
          <a:p>
            <a:pPr marL="332740" marR="41211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Calamine lotion or rarely antihistamines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for  itch.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Aqueous cream, emulsifying ointment or</a:t>
            </a:r>
            <a:r>
              <a:rPr sz="2900" spc="-3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urea  10% cream for dry skin and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scaling.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87884"/>
            <a:ext cx="3408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CHICKENPOX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25409" cy="382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803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chickenpox or varicella is a primary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infection  with the varicella-zoster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virus.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35433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It is a common, very contagious infection</a:t>
            </a:r>
            <a:r>
              <a:rPr sz="2900" spc="-2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  children.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Pustules and crusts develop on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endParaRPr sz="2900">
              <a:latin typeface="Arial"/>
              <a:cs typeface="Arial"/>
            </a:endParaRPr>
          </a:p>
          <a:p>
            <a:pPr marL="332740" marR="508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trunk, scalp and mucous membranes, less</a:t>
            </a:r>
            <a:r>
              <a:rPr sz="2900" spc="-2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so  on extremities and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face.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87884"/>
            <a:ext cx="3408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CHICKENPOX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909559" cy="48514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New crops of lesions appear over the next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few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days and lesions in all stages of development are seen at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same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time.</a:t>
            </a:r>
            <a:endParaRPr sz="2200">
              <a:latin typeface="Arial"/>
              <a:cs typeface="Arial"/>
            </a:endParaRPr>
          </a:p>
          <a:p>
            <a:pPr marL="332740" marR="37846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Itch is the main complaint. Scratching is the main cause of  bacterial</a:t>
            </a:r>
            <a:endParaRPr sz="2200">
              <a:latin typeface="Arial"/>
              <a:cs typeface="Arial"/>
            </a:endParaRPr>
          </a:p>
          <a:p>
            <a:pPr marL="332740" marR="220345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superinfection and may cause scarring. Crusts fall </a:t>
            </a:r>
            <a:r>
              <a:rPr sz="2200" spc="-15" dirty="0">
                <a:latin typeface="Arial"/>
                <a:cs typeface="Arial"/>
              </a:rPr>
              <a:t>off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spc="10" dirty="0">
                <a:latin typeface="Arial"/>
                <a:cs typeface="Arial"/>
              </a:rPr>
              <a:t>1-3  </a:t>
            </a:r>
            <a:r>
              <a:rPr sz="2200" spc="-5" dirty="0">
                <a:latin typeface="Arial"/>
                <a:cs typeface="Arial"/>
              </a:rPr>
              <a:t>weeks.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050">
              <a:latin typeface="Arial"/>
              <a:cs typeface="Arial"/>
            </a:endParaRPr>
          </a:p>
          <a:p>
            <a:pPr marL="332740" marR="425450" indent="-320040">
              <a:lnSpc>
                <a:spcPct val="8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Signs, symptoms and complications become more severe  with age.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32740" marR="19367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adults, fever and constitutional symptoms practically always  precede the exanthem. Possible complications include  nephritis, myositis, otitis and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meningo-encephalitis.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In immunocompromised persons chickenpox becomes a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life-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294831"/>
            <a:ext cx="2541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threatening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87884"/>
            <a:ext cx="3408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CHICKENPOX</a:t>
            </a:r>
          </a:p>
        </p:txBody>
      </p:sp>
      <p:sp>
        <p:nvSpPr>
          <p:cNvPr id="3" name="object 3"/>
          <p:cNvSpPr/>
          <p:nvPr/>
        </p:nvSpPr>
        <p:spPr>
          <a:xfrm>
            <a:off x="1928748" y="1600199"/>
            <a:ext cx="4505706" cy="5257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6277" y="87884"/>
            <a:ext cx="3408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CHICKENPOX</a:t>
            </a:r>
          </a:p>
        </p:txBody>
      </p:sp>
      <p:sp>
        <p:nvSpPr>
          <p:cNvPr id="3" name="object 3"/>
          <p:cNvSpPr/>
          <p:nvPr/>
        </p:nvSpPr>
        <p:spPr>
          <a:xfrm>
            <a:off x="2143125" y="1714449"/>
            <a:ext cx="3400425" cy="4243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9121" y="87884"/>
            <a:ext cx="668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chickenpox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5344160" cy="43135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Calamine lotion or </a:t>
            </a:r>
            <a:r>
              <a:rPr sz="2200" dirty="0">
                <a:latin typeface="Arial"/>
                <a:cs typeface="Arial"/>
              </a:rPr>
              <a:t>phenol-zinc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lotion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as necessary for itch and drying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Antihistamines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extreme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itch.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Give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rest.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Isolate patient 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possible.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Use betadine scrub and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chlorhexidine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1% mouthwash if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necessary.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In severe superinfection a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systemic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antibiotic e.g. cloxacillin or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erythromycin.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Immunocompromised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patients: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if available acyclovir </a:t>
            </a:r>
            <a:r>
              <a:rPr sz="2200" dirty="0">
                <a:latin typeface="Arial"/>
                <a:cs typeface="Arial"/>
              </a:rPr>
              <a:t>200-800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mg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5 times daily for </a:t>
            </a:r>
            <a:r>
              <a:rPr sz="2200" dirty="0">
                <a:latin typeface="Arial"/>
                <a:cs typeface="Arial"/>
              </a:rPr>
              <a:t>5-10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days.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590" y="87884"/>
            <a:ext cx="7954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2270" marR="5080" indent="-16402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atopic eczema in  children and</a:t>
            </a:r>
            <a:r>
              <a:rPr spc="-35" dirty="0"/>
              <a:t> </a:t>
            </a:r>
            <a:r>
              <a:rPr spc="-5" dirty="0"/>
              <a:t>adults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65084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19316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Stop the use of irritants such as  vaseline, mineral oils and soap.</a:t>
            </a:r>
            <a:r>
              <a:rPr sz="2900" spc="-3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Avoid</a:t>
            </a:r>
            <a:endParaRPr sz="29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temperature extremes and contact with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wool.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50">
              <a:latin typeface="Arial"/>
              <a:cs typeface="Arial"/>
            </a:endParaRPr>
          </a:p>
          <a:p>
            <a:pPr marL="332740" marR="114871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Use a non-greasy moisturiser such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as  aqueous</a:t>
            </a:r>
            <a:endParaRPr sz="2900">
              <a:latin typeface="Arial"/>
              <a:cs typeface="Arial"/>
            </a:endParaRPr>
          </a:p>
          <a:p>
            <a:pPr marL="332740" marR="2857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cream, if the skin is very dry urea 5% or</a:t>
            </a:r>
            <a:r>
              <a:rPr sz="2900" spc="-2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10%  ointment. Soap is an irritant,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especially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if not rinsed </a:t>
            </a:r>
            <a:r>
              <a:rPr sz="2900" spc="-15" dirty="0">
                <a:latin typeface="Arial"/>
                <a:cs typeface="Arial"/>
              </a:rPr>
              <a:t>off </a:t>
            </a:r>
            <a:r>
              <a:rPr sz="2900" dirty="0">
                <a:latin typeface="Arial"/>
                <a:cs typeface="Arial"/>
              </a:rPr>
              <a:t>properly after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use.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317" y="87884"/>
            <a:ext cx="4308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</a:t>
            </a:r>
            <a:r>
              <a:rPr spc="-50" dirty="0"/>
              <a:t> </a:t>
            </a:r>
            <a:r>
              <a:rPr spc="-10" dirty="0"/>
              <a:t>ZOSTER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64894"/>
            <a:ext cx="7907020" cy="45459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Herpes zoster or shingles is the recrudescence of a </a:t>
            </a:r>
            <a:r>
              <a:rPr sz="2000" spc="-5" dirty="0">
                <a:latin typeface="Arial"/>
                <a:cs typeface="Arial"/>
              </a:rPr>
              <a:t>latent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varicella-  zoster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infection in the partially immune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401320" indent="-389255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1320" algn="l"/>
                <a:tab pos="401955" algn="l"/>
              </a:tabLst>
            </a:pPr>
            <a:r>
              <a:rPr sz="2000" dirty="0">
                <a:latin typeface="Arial"/>
                <a:cs typeface="Arial"/>
              </a:rPr>
              <a:t>Most </a:t>
            </a:r>
            <a:r>
              <a:rPr sz="2000" spc="-5" dirty="0">
                <a:latin typeface="Arial"/>
                <a:cs typeface="Arial"/>
              </a:rPr>
              <a:t>often </a:t>
            </a:r>
            <a:r>
              <a:rPr sz="2000" dirty="0">
                <a:latin typeface="Arial"/>
                <a:cs typeface="Arial"/>
              </a:rPr>
              <a:t>seen on thoracic and cervical dermatomes. If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32740" marR="144526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ophthalmic branch of the trigeminal nerve is involved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</a:t>
            </a:r>
            <a:r>
              <a:rPr sz="2000" spc="-5" dirty="0">
                <a:latin typeface="Arial"/>
                <a:cs typeface="Arial"/>
              </a:rPr>
              <a:t>keratoconjunctivitis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may develop and can lead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blindness.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spc="5" dirty="0">
                <a:latin typeface="Arial"/>
                <a:cs typeface="Arial"/>
              </a:rPr>
              <a:t>1-2 </a:t>
            </a:r>
            <a:r>
              <a:rPr sz="2000" dirty="0">
                <a:latin typeface="Arial"/>
                <a:cs typeface="Arial"/>
              </a:rPr>
              <a:t>weeks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crusts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begin</a:t>
            </a:r>
            <a:endParaRPr sz="2000">
              <a:latin typeface="Arial"/>
              <a:cs typeface="Arial"/>
            </a:endParaRPr>
          </a:p>
          <a:p>
            <a:pPr marL="332740" marR="21399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to fall </a:t>
            </a:r>
            <a:r>
              <a:rPr sz="2000" spc="-10" dirty="0">
                <a:latin typeface="Arial"/>
                <a:cs typeface="Arial"/>
              </a:rPr>
              <a:t>off. </a:t>
            </a:r>
            <a:r>
              <a:rPr sz="2000" dirty="0">
                <a:latin typeface="Arial"/>
                <a:cs typeface="Arial"/>
              </a:rPr>
              <a:t>Over 10% of patients develop post-herpetic neuralgia,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persistent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burning sensation or pain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area which has healed. This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last from a </a:t>
            </a:r>
            <a:r>
              <a:rPr sz="2000" spc="-5" dirty="0">
                <a:latin typeface="Arial"/>
                <a:cs typeface="Arial"/>
              </a:rPr>
              <a:t>few </a:t>
            </a:r>
            <a:r>
              <a:rPr sz="2000" dirty="0">
                <a:latin typeface="Arial"/>
                <a:cs typeface="Arial"/>
              </a:rPr>
              <a:t>months to many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years.</a:t>
            </a:r>
            <a:endParaRPr sz="2000">
              <a:latin typeface="Arial"/>
              <a:cs typeface="Arial"/>
            </a:endParaRPr>
          </a:p>
          <a:p>
            <a:pPr marL="332740" marR="3683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Herpes zoster may appear in otherwise healthy persons,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especially  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6111951"/>
            <a:ext cx="7069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20" dirty="0">
                <a:latin typeface="Arial"/>
                <a:cs typeface="Arial"/>
              </a:rPr>
              <a:t>elderly, </a:t>
            </a:r>
            <a:r>
              <a:rPr sz="2000" dirty="0">
                <a:latin typeface="Arial"/>
                <a:cs typeface="Arial"/>
              </a:rPr>
              <a:t>but is much more common in people with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underlying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427" y="6355791"/>
            <a:ext cx="1511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malignan</a:t>
            </a:r>
            <a:r>
              <a:rPr sz="2000" spc="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317" y="87884"/>
            <a:ext cx="4308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</a:t>
            </a:r>
            <a:r>
              <a:rPr spc="-50" dirty="0"/>
              <a:t> </a:t>
            </a:r>
            <a:r>
              <a:rPr spc="-10" dirty="0"/>
              <a:t>ZOSTER</a:t>
            </a:r>
          </a:p>
        </p:txBody>
      </p:sp>
      <p:sp>
        <p:nvSpPr>
          <p:cNvPr id="3" name="object 3"/>
          <p:cNvSpPr/>
          <p:nvPr/>
        </p:nvSpPr>
        <p:spPr>
          <a:xfrm>
            <a:off x="785787" y="1785950"/>
            <a:ext cx="6863333" cy="4445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6317" y="87884"/>
            <a:ext cx="4308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</a:t>
            </a:r>
            <a:r>
              <a:rPr spc="-50" dirty="0"/>
              <a:t> </a:t>
            </a:r>
            <a:r>
              <a:rPr spc="-10" dirty="0"/>
              <a:t>ZOSTER</a:t>
            </a:r>
          </a:p>
        </p:txBody>
      </p:sp>
      <p:sp>
        <p:nvSpPr>
          <p:cNvPr id="3" name="object 3"/>
          <p:cNvSpPr/>
          <p:nvPr/>
        </p:nvSpPr>
        <p:spPr>
          <a:xfrm>
            <a:off x="1239837" y="1785937"/>
            <a:ext cx="595464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110613"/>
            <a:ext cx="5365496" cy="5747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6860" y="360629"/>
            <a:ext cx="4748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HERPES</a:t>
            </a:r>
            <a:r>
              <a:rPr sz="4400" spc="-75" dirty="0"/>
              <a:t> </a:t>
            </a:r>
            <a:r>
              <a:rPr sz="4400" dirty="0"/>
              <a:t>ZOSTER</a:t>
            </a:r>
            <a:endParaRPr sz="440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114" y="87884"/>
            <a:ext cx="71920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herpes</a:t>
            </a:r>
            <a:r>
              <a:rPr spc="35" dirty="0"/>
              <a:t> </a:t>
            </a:r>
            <a:r>
              <a:rPr spc="-5" dirty="0"/>
              <a:t>zoster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755255" cy="42030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227329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93065" algn="l"/>
                <a:tab pos="393700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Analgesia </a:t>
            </a:r>
            <a:r>
              <a:rPr sz="2200" spc="-10" dirty="0">
                <a:latin typeface="Arial"/>
                <a:cs typeface="Arial"/>
              </a:rPr>
              <a:t>with NSAID’s, </a:t>
            </a:r>
            <a:r>
              <a:rPr sz="2200" spc="-5" dirty="0">
                <a:latin typeface="Arial"/>
                <a:cs typeface="Arial"/>
              </a:rPr>
              <a:t>e.g. indomethacin 25 mg 3 times  daily or ibuprofen 400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mg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3 times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daily.</a:t>
            </a:r>
            <a:endParaRPr sz="2200">
              <a:latin typeface="Arial"/>
              <a:cs typeface="Arial"/>
            </a:endParaRPr>
          </a:p>
          <a:p>
            <a:pPr marL="332740" marR="23622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Antibiotics for </a:t>
            </a:r>
            <a:r>
              <a:rPr sz="2200" dirty="0">
                <a:latin typeface="Arial"/>
                <a:cs typeface="Arial"/>
              </a:rPr>
              <a:t>superinfection, </a:t>
            </a:r>
            <a:r>
              <a:rPr sz="2200" spc="-5" dirty="0">
                <a:latin typeface="Arial"/>
                <a:cs typeface="Arial"/>
              </a:rPr>
              <a:t>as this is the main cause of  keloidal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scarring.</a:t>
            </a:r>
            <a:endParaRPr sz="2200">
              <a:latin typeface="Arial"/>
              <a:cs typeface="Arial"/>
            </a:endParaRPr>
          </a:p>
          <a:p>
            <a:pPr marL="332740" marR="85725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Use betadine scrub/shampoo as a soap, do not use  vaseline.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04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Calamine or </a:t>
            </a:r>
            <a:r>
              <a:rPr sz="2200" dirty="0">
                <a:latin typeface="Arial"/>
                <a:cs typeface="Arial"/>
              </a:rPr>
              <a:t>phenol-zinc lotion </a:t>
            </a:r>
            <a:r>
              <a:rPr sz="2200" spc="-5" dirty="0">
                <a:latin typeface="Arial"/>
                <a:cs typeface="Arial"/>
              </a:rPr>
              <a:t>for vesicular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stages.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If the eye is involved refer to an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eye-clinic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In immune compromised persons if available acyclovir 800  mg 5 times daily for 1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week.</a:t>
            </a:r>
            <a:endParaRPr sz="2200">
              <a:latin typeface="Arial"/>
              <a:cs typeface="Arial"/>
            </a:endParaRPr>
          </a:p>
          <a:p>
            <a:pPr marL="332740" marR="262255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Start acyclovir or other available antiviral (e.g. </a:t>
            </a:r>
            <a:r>
              <a:rPr sz="2200" dirty="0">
                <a:latin typeface="Arial"/>
                <a:cs typeface="Arial"/>
              </a:rPr>
              <a:t>valaciclorir)  </a:t>
            </a:r>
            <a:r>
              <a:rPr sz="2200" spc="-5" dirty="0">
                <a:latin typeface="Arial"/>
                <a:cs typeface="Arial"/>
              </a:rPr>
              <a:t>early in the course of the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3114" y="87884"/>
            <a:ext cx="71920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herpes</a:t>
            </a:r>
            <a:r>
              <a:rPr spc="35" dirty="0"/>
              <a:t> </a:t>
            </a:r>
            <a:r>
              <a:rPr spc="-5" dirty="0"/>
              <a:t>zoster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865745" cy="420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b="1" i="1" spc="-5" dirty="0">
                <a:latin typeface="Arial"/>
                <a:cs typeface="Arial"/>
              </a:rPr>
              <a:t>Postherpetic neuralgia: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3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10" dirty="0">
                <a:latin typeface="Arial"/>
                <a:cs typeface="Arial"/>
              </a:rPr>
              <a:t>5% </a:t>
            </a:r>
            <a:r>
              <a:rPr sz="2700" spc="-5" dirty="0">
                <a:latin typeface="Arial"/>
                <a:cs typeface="Arial"/>
              </a:rPr>
              <a:t>phenol in </a:t>
            </a:r>
            <a:r>
              <a:rPr sz="2700" dirty="0">
                <a:latin typeface="Arial"/>
                <a:cs typeface="Arial"/>
              </a:rPr>
              <a:t>cream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ointment 2-6 </a:t>
            </a:r>
            <a:r>
              <a:rPr sz="2700" dirty="0">
                <a:latin typeface="Arial"/>
                <a:cs typeface="Arial"/>
              </a:rPr>
              <a:t>times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daily.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Amitryptiline </a:t>
            </a:r>
            <a:r>
              <a:rPr sz="2700" spc="-5" dirty="0">
                <a:latin typeface="Arial"/>
                <a:cs typeface="Arial"/>
              </a:rPr>
              <a:t>75 mg nightly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Carbamazepine 600-800 mg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once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daily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Amitryptiline </a:t>
            </a:r>
            <a:r>
              <a:rPr sz="2700" spc="-5" dirty="0">
                <a:latin typeface="Arial"/>
                <a:cs typeface="Arial"/>
              </a:rPr>
              <a:t>75 mg nightly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+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thioridazine </a:t>
            </a:r>
            <a:r>
              <a:rPr sz="2700" spc="-5" dirty="0">
                <a:latin typeface="Arial"/>
                <a:cs typeface="Arial"/>
              </a:rPr>
              <a:t>25 mg 4 </a:t>
            </a:r>
            <a:r>
              <a:rPr sz="2700" dirty="0">
                <a:latin typeface="Arial"/>
                <a:cs typeface="Arial"/>
              </a:rPr>
              <a:t>times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daily.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35" dirty="0">
                <a:latin typeface="Arial"/>
                <a:cs typeface="Arial"/>
              </a:rPr>
              <a:t>Try </a:t>
            </a:r>
            <a:r>
              <a:rPr sz="2700" spc="-5" dirty="0">
                <a:latin typeface="Arial"/>
                <a:cs typeface="Arial"/>
              </a:rPr>
              <a:t>any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these </a:t>
            </a:r>
            <a:r>
              <a:rPr sz="2700" dirty="0">
                <a:latin typeface="Arial"/>
                <a:cs typeface="Arial"/>
              </a:rPr>
              <a:t>for at </a:t>
            </a:r>
            <a:r>
              <a:rPr sz="2700" spc="-5" dirty="0">
                <a:latin typeface="Arial"/>
                <a:cs typeface="Arial"/>
              </a:rPr>
              <a:t>least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4-6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weeks </a:t>
            </a:r>
            <a:r>
              <a:rPr sz="2700" dirty="0">
                <a:latin typeface="Arial"/>
                <a:cs typeface="Arial"/>
              </a:rPr>
              <a:t>before deciding </a:t>
            </a:r>
            <a:r>
              <a:rPr sz="2700" spc="-5" dirty="0">
                <a:latin typeface="Arial"/>
                <a:cs typeface="Arial"/>
              </a:rPr>
              <a:t>whether </a:t>
            </a:r>
            <a:r>
              <a:rPr sz="2700" dirty="0">
                <a:latin typeface="Arial"/>
                <a:cs typeface="Arial"/>
              </a:rPr>
              <a:t>they are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effective.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7033" y="0"/>
            <a:ext cx="65678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 SIMPLEX </a:t>
            </a:r>
            <a:r>
              <a:rPr spc="-5" dirty="0"/>
              <a:t>- LIPS</a:t>
            </a:r>
            <a:r>
              <a:rPr spc="15" dirty="0"/>
              <a:t> </a:t>
            </a:r>
            <a:r>
              <a:rPr spc="-5" dirty="0"/>
              <a:t>&amp;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387" y="6379899"/>
            <a:ext cx="416559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  <a:tabLst>
                <a:tab pos="332105" algn="l"/>
              </a:tabLst>
            </a:pPr>
            <a:r>
              <a:rPr sz="120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1200" dirty="0">
                <a:solidFill>
                  <a:srgbClr val="DD8046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14521" y="392633"/>
            <a:ext cx="2551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GE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N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I</a:t>
            </a:r>
            <a:r>
              <a:rPr sz="4000" b="1" spc="-310" dirty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564894"/>
            <a:ext cx="7930515" cy="49809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187325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common presentations of a herpes simplex </a:t>
            </a:r>
            <a:r>
              <a:rPr sz="2000" spc="-5" dirty="0">
                <a:latin typeface="Arial"/>
                <a:cs typeface="Arial"/>
              </a:rPr>
              <a:t>virus </a:t>
            </a:r>
            <a:r>
              <a:rPr sz="2000" dirty="0">
                <a:latin typeface="Arial"/>
                <a:cs typeface="Arial"/>
              </a:rPr>
              <a:t>infection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  the</a:t>
            </a: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"cold sores" or </a:t>
            </a:r>
            <a:r>
              <a:rPr sz="2000" spc="-5" dirty="0">
                <a:latin typeface="Arial"/>
                <a:cs typeface="Arial"/>
              </a:rPr>
              <a:t>"fever </a:t>
            </a:r>
            <a:r>
              <a:rPr sz="2000" dirty="0">
                <a:latin typeface="Arial"/>
                <a:cs typeface="Arial"/>
              </a:rPr>
              <a:t>blisters" on the lip (herpes labialis) and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genital</a:t>
            </a: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herpes infection.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few </a:t>
            </a:r>
            <a:r>
              <a:rPr sz="2000" dirty="0">
                <a:latin typeface="Arial"/>
                <a:cs typeface="Arial"/>
              </a:rPr>
              <a:t>days of prodromal burning sensation,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</a:p>
          <a:p>
            <a:pPr marL="332740" marR="106235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group of blisters </a:t>
            </a:r>
            <a:r>
              <a:rPr sz="2000" spc="-15" dirty="0">
                <a:latin typeface="Arial"/>
                <a:cs typeface="Arial"/>
              </a:rPr>
              <a:t>appear, </a:t>
            </a:r>
            <a:r>
              <a:rPr sz="2000" dirty="0">
                <a:latin typeface="Arial"/>
                <a:cs typeface="Arial"/>
              </a:rPr>
              <a:t>which quickly break down to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  superficial</a:t>
            </a: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ulcers. The primary infection may be accompanied by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constitutional</a:t>
            </a:r>
          </a:p>
          <a:p>
            <a:pPr marL="332740" marR="43180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symptoms such as </a:t>
            </a:r>
            <a:r>
              <a:rPr sz="2000" spc="-20" dirty="0">
                <a:latin typeface="Arial"/>
                <a:cs typeface="Arial"/>
              </a:rPr>
              <a:t>fever, </a:t>
            </a:r>
            <a:r>
              <a:rPr sz="2000" dirty="0">
                <a:latin typeface="Arial"/>
                <a:cs typeface="Arial"/>
              </a:rPr>
              <a:t>malaise and anorexia and take up to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  weeks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</a:p>
          <a:p>
            <a:pPr marL="332740" marR="784225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heal. If recurrences occur symptoms are less severe,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usually  without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constitutional</a:t>
            </a: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symptoms and they heal within 7 to 10 days. In most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</a:t>
            </a:r>
          </a:p>
          <a:p>
            <a:pPr marL="332740" marR="782955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they too are preceded by a burning sensation for a </a:t>
            </a:r>
            <a:r>
              <a:rPr sz="2000" spc="-5" dirty="0">
                <a:latin typeface="Arial"/>
                <a:cs typeface="Arial"/>
              </a:rPr>
              <a:t>few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days.  Recurrences</a:t>
            </a:r>
          </a:p>
          <a:p>
            <a:pPr marL="332740" indent="-320040">
              <a:lnSpc>
                <a:spcPts val="2315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are triggered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by:</a:t>
            </a:r>
          </a:p>
          <a:p>
            <a:pPr marL="340995" algn="ctr">
              <a:lnSpc>
                <a:spcPts val="1595"/>
              </a:lnSpc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884170" marR="5080" indent="-20078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 SIMPLEX </a:t>
            </a:r>
            <a:r>
              <a:rPr spc="-5" dirty="0"/>
              <a:t>- LIPS &amp;  </a:t>
            </a:r>
            <a:r>
              <a:rPr spc="-45" dirty="0"/>
              <a:t>GENITALS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7903845" cy="45726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exposure to sunlight (herpes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labialis)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trauma (e.g. fighting-lip; sexual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intercourse-genitals)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fever</a:t>
            </a:r>
            <a:endParaRPr sz="2000">
              <a:latin typeface="Arial"/>
              <a:cs typeface="Arial"/>
            </a:endParaRPr>
          </a:p>
          <a:p>
            <a:pPr marL="332740" marR="211454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People with immunodeficiency as in HIV infection may have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more  severe</a:t>
            </a:r>
            <a:endParaRPr sz="2000">
              <a:latin typeface="Arial"/>
              <a:cs typeface="Arial"/>
            </a:endParaRPr>
          </a:p>
          <a:p>
            <a:pPr marL="332740" marR="601345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infections and more frequent recurrences. Genital herpes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  become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chronic, persisting for months, ulcerating and may cover large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parts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332740" marR="9461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genitals and surrounding skin, causing severe pain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</a:t>
            </a:r>
            <a:r>
              <a:rPr sz="2000" spc="-15" dirty="0">
                <a:latin typeface="Arial"/>
                <a:cs typeface="Arial"/>
              </a:rPr>
              <a:t>disability.</a:t>
            </a:r>
            <a:endParaRPr sz="2000">
              <a:latin typeface="Arial"/>
              <a:cs typeface="Arial"/>
            </a:endParaRPr>
          </a:p>
          <a:p>
            <a:pPr marL="332740" marR="5143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Herpes simplex infection is spread by direct contact. It is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highly  contagious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when lesions are </a:t>
            </a:r>
            <a:r>
              <a:rPr sz="2000" spc="-5" dirty="0">
                <a:latin typeface="Arial"/>
                <a:cs typeface="Arial"/>
              </a:rPr>
              <a:t>visible </a:t>
            </a:r>
            <a:r>
              <a:rPr sz="2000" dirty="0">
                <a:latin typeface="Arial"/>
                <a:cs typeface="Arial"/>
              </a:rPr>
              <a:t>and it has been shown that people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shed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5" dirty="0">
                <a:latin typeface="Arial"/>
                <a:cs typeface="Arial"/>
              </a:rPr>
              <a:t>virus </a:t>
            </a:r>
            <a:r>
              <a:rPr sz="2000" dirty="0">
                <a:latin typeface="Arial"/>
                <a:cs typeface="Arial"/>
              </a:rPr>
              <a:t>even when there are no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symptoms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884170" marR="5080" indent="-20078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 SIMPLEX </a:t>
            </a:r>
            <a:r>
              <a:rPr spc="-5" dirty="0"/>
              <a:t>- LIPS &amp;  </a:t>
            </a:r>
            <a:r>
              <a:rPr spc="-45" dirty="0"/>
              <a:t>GENITALS</a:t>
            </a:r>
          </a:p>
        </p:txBody>
      </p:sp>
      <p:sp>
        <p:nvSpPr>
          <p:cNvPr id="3" name="object 3"/>
          <p:cNvSpPr/>
          <p:nvPr/>
        </p:nvSpPr>
        <p:spPr>
          <a:xfrm>
            <a:off x="1714500" y="1600161"/>
            <a:ext cx="5643626" cy="5043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884170" marR="5080" indent="-20078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HERPES SIMPLEX </a:t>
            </a:r>
            <a:r>
              <a:rPr spc="-5" dirty="0"/>
              <a:t>- LIPS &amp;  </a:t>
            </a:r>
            <a:r>
              <a:rPr spc="-45" dirty="0"/>
              <a:t>GENITALS</a:t>
            </a:r>
          </a:p>
        </p:txBody>
      </p:sp>
      <p:sp>
        <p:nvSpPr>
          <p:cNvPr id="3" name="object 3"/>
          <p:cNvSpPr/>
          <p:nvPr/>
        </p:nvSpPr>
        <p:spPr>
          <a:xfrm>
            <a:off x="357162" y="1857324"/>
            <a:ext cx="2905633" cy="414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3248" y="1928876"/>
            <a:ext cx="4891024" cy="339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590" y="0"/>
            <a:ext cx="79552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2270" marR="5080" indent="-16402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atopic eczema in  children and</a:t>
            </a:r>
            <a:r>
              <a:rPr spc="-25" dirty="0"/>
              <a:t> </a:t>
            </a:r>
            <a:r>
              <a:rPr spc="-5" dirty="0"/>
              <a:t>adults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dirty="0" smtClean="0"/>
              <a:t>IMU BISHKEK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64450" cy="3740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hydrocortisone 1% (cream for acute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</a:t>
            </a:r>
            <a:endParaRPr sz="2900">
              <a:latin typeface="Arial"/>
              <a:cs typeface="Arial"/>
            </a:endParaRPr>
          </a:p>
          <a:p>
            <a:pPr marL="332740" marR="508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wet, ointment for chronic or dry lesions)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once  to twice daily until lesions </a:t>
            </a:r>
            <a:r>
              <a:rPr sz="2900" spc="-25" dirty="0">
                <a:latin typeface="Arial"/>
                <a:cs typeface="Arial"/>
              </a:rPr>
              <a:t>clear, </a:t>
            </a:r>
            <a:r>
              <a:rPr sz="2900" dirty="0">
                <a:latin typeface="Arial"/>
                <a:cs typeface="Arial"/>
              </a:rPr>
              <a:t>usually in  about 2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250">
              <a:latin typeface="Arial"/>
              <a:cs typeface="Arial"/>
            </a:endParaRPr>
          </a:p>
          <a:p>
            <a:pPr marL="332740" marR="12509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In severe or refractive cases a stronger  steroid e.g. Betamethasone 0.1% once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daily  for </a:t>
            </a:r>
            <a:r>
              <a:rPr sz="2900" spc="5" dirty="0">
                <a:latin typeface="Arial"/>
                <a:cs typeface="Arial"/>
              </a:rPr>
              <a:t>1-2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3067050" marR="5080" indent="-232473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Management of herpes</a:t>
            </a:r>
            <a:r>
              <a:rPr sz="3600" spc="-70" dirty="0"/>
              <a:t> </a:t>
            </a:r>
            <a:r>
              <a:rPr sz="3600" spc="-5" dirty="0"/>
              <a:t>simplex  </a:t>
            </a:r>
            <a:r>
              <a:rPr sz="3600" dirty="0"/>
              <a:t>infections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587754"/>
            <a:ext cx="7741284" cy="4712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32740" marR="5080" indent="-320040">
              <a:lnSpc>
                <a:spcPts val="2700"/>
              </a:lnSpc>
              <a:spcBef>
                <a:spcPts val="4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b="1" i="1" spc="-5" dirty="0">
                <a:latin typeface="Arial"/>
                <a:cs typeface="Arial"/>
              </a:rPr>
              <a:t>Primary infections are very painful: analgesia is  indicated.</a:t>
            </a:r>
            <a:endParaRPr sz="2500">
              <a:latin typeface="Arial"/>
              <a:cs typeface="Arial"/>
            </a:endParaRPr>
          </a:p>
          <a:p>
            <a:pPr marL="332740" marR="712470" indent="-320040">
              <a:lnSpc>
                <a:spcPts val="27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b="1" i="1" spc="-5" dirty="0">
                <a:latin typeface="Arial"/>
                <a:cs typeface="Arial"/>
              </a:rPr>
              <a:t>Lips: zinc oxide ointment or zinc oxide and  castor oil; soothes and protects</a:t>
            </a:r>
            <a:r>
              <a:rPr sz="2500" b="1" i="1" spc="45" dirty="0">
                <a:latin typeface="Arial"/>
                <a:cs typeface="Arial"/>
              </a:rPr>
              <a:t> </a:t>
            </a:r>
            <a:r>
              <a:rPr sz="2500" b="1" i="1" spc="-5" dirty="0">
                <a:latin typeface="Arial"/>
                <a:cs typeface="Arial"/>
              </a:rPr>
              <a:t>from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sunlight.</a:t>
            </a:r>
            <a:endParaRPr sz="2500">
              <a:latin typeface="Arial"/>
              <a:cs typeface="Arial"/>
            </a:endParaRPr>
          </a:p>
          <a:p>
            <a:pPr marL="332740" marR="28575" indent="-320040">
              <a:lnSpc>
                <a:spcPts val="2700"/>
              </a:lnSpc>
              <a:spcBef>
                <a:spcPts val="74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Antiseptic mouthwash e.g. chlorhexidine mouthwash  3-4 times daily and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topical</a:t>
            </a:r>
            <a:endParaRPr sz="2500">
              <a:latin typeface="Arial"/>
              <a:cs typeface="Arial"/>
            </a:endParaRPr>
          </a:p>
          <a:p>
            <a:pPr marL="332740" marR="749300" indent="-320040">
              <a:lnSpc>
                <a:spcPts val="27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antiseptic or antibiotic e.g. betadine ointment or  oxytetracycline ointment 3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times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daily for bacterial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superinfection.</a:t>
            </a:r>
            <a:endParaRPr sz="2500">
              <a:latin typeface="Arial"/>
              <a:cs typeface="Arial"/>
            </a:endParaRPr>
          </a:p>
          <a:p>
            <a:pPr marL="332740" marR="661670" indent="-320040">
              <a:lnSpc>
                <a:spcPts val="2700"/>
              </a:lnSpc>
              <a:spcBef>
                <a:spcPts val="75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Use a lip cream / stick with a sunblocker daily to  prevent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recurrences.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948305" marR="5080" indent="-25838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herpes simplex  infections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54620" cy="4801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7846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b="1" i="1" dirty="0">
                <a:latin typeface="Arial"/>
                <a:cs typeface="Arial"/>
              </a:rPr>
              <a:t>Genital herpes: Betadine or potassium  permanganate solution sit baths 3</a:t>
            </a:r>
            <a:r>
              <a:rPr sz="2900" b="1" i="1" spc="-160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times</a:t>
            </a:r>
            <a:endParaRPr sz="2900">
              <a:latin typeface="Arial"/>
              <a:cs typeface="Arial"/>
            </a:endParaRPr>
          </a:p>
          <a:p>
            <a:pPr marL="332740" marR="36766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35" dirty="0">
                <a:latin typeface="Arial"/>
                <a:cs typeface="Arial"/>
              </a:rPr>
              <a:t>daily. </a:t>
            </a:r>
            <a:r>
              <a:rPr sz="2900" dirty="0">
                <a:latin typeface="Arial"/>
                <a:cs typeface="Arial"/>
              </a:rPr>
              <a:t>Zinc oxide and castor oil to soothe,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sulphur 5% in zinc oxide.</a:t>
            </a:r>
            <a:r>
              <a:rPr sz="2900" spc="-2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Alternatively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betadine ointment or oxytetracycline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ointment  3 times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daily.</a:t>
            </a:r>
            <a:endParaRPr sz="2900">
              <a:latin typeface="Arial"/>
              <a:cs typeface="Arial"/>
            </a:endParaRPr>
          </a:p>
          <a:p>
            <a:pPr marL="332740" marR="14604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b="1" i="1" dirty="0">
                <a:latin typeface="Arial"/>
                <a:cs typeface="Arial"/>
              </a:rPr>
              <a:t>Severe infections or infections in  immunodeficient patients: if available</a:t>
            </a:r>
            <a:r>
              <a:rPr sz="2900" b="1" i="1" spc="-210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give</a:t>
            </a:r>
            <a:endParaRPr sz="2900">
              <a:latin typeface="Arial"/>
              <a:cs typeface="Arial"/>
            </a:endParaRPr>
          </a:p>
          <a:p>
            <a:pPr marL="332740" marR="39433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acyclovir </a:t>
            </a:r>
            <a:r>
              <a:rPr sz="2900" spc="5" dirty="0">
                <a:latin typeface="Arial"/>
                <a:cs typeface="Arial"/>
              </a:rPr>
              <a:t>200-400 </a:t>
            </a:r>
            <a:r>
              <a:rPr sz="2900" dirty="0">
                <a:latin typeface="Arial"/>
                <a:cs typeface="Arial"/>
              </a:rPr>
              <a:t>mg 5 times daily </a:t>
            </a:r>
            <a:r>
              <a:rPr sz="2900" spc="-5" dirty="0">
                <a:latin typeface="Arial"/>
                <a:cs typeface="Arial"/>
              </a:rPr>
              <a:t>for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5-10  </a:t>
            </a:r>
            <a:r>
              <a:rPr sz="2900" dirty="0">
                <a:latin typeface="Arial"/>
                <a:cs typeface="Arial"/>
              </a:rPr>
              <a:t>days.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5213" y="392633"/>
            <a:ext cx="521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KAPOSI’S</a:t>
            </a:r>
            <a:r>
              <a:rPr spc="-55" dirty="0"/>
              <a:t> </a:t>
            </a:r>
            <a:r>
              <a:rPr spc="-5" dirty="0"/>
              <a:t>SARCOMA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9900"/>
            <a:ext cx="6958965" cy="42849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09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The incidence of Kaposi’s sarcoma (KS) </a:t>
            </a:r>
            <a:r>
              <a:rPr sz="1600" spc="-10" dirty="0">
                <a:latin typeface="Arial"/>
                <a:cs typeface="Arial"/>
              </a:rPr>
              <a:t>has </a:t>
            </a:r>
            <a:r>
              <a:rPr sz="1600" spc="-5" dirty="0">
                <a:latin typeface="Arial"/>
                <a:cs typeface="Arial"/>
              </a:rPr>
              <a:t>increased dramatically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the current HIV epidemic. Although cases of classic (endemic) KS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still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15" dirty="0">
                <a:latin typeface="Arial"/>
                <a:cs typeface="Arial"/>
              </a:rPr>
              <a:t>occur, </a:t>
            </a:r>
            <a:r>
              <a:rPr sz="1600" spc="-5" dirty="0">
                <a:latin typeface="Arial"/>
                <a:cs typeface="Arial"/>
              </a:rPr>
              <a:t>the vast majority </a:t>
            </a:r>
            <a:r>
              <a:rPr sz="1600" spc="-10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see today is </a:t>
            </a:r>
            <a:r>
              <a:rPr sz="1600" spc="-10" dirty="0">
                <a:latin typeface="Arial"/>
                <a:cs typeface="Arial"/>
              </a:rPr>
              <a:t>HIV-related. </a:t>
            </a:r>
            <a:r>
              <a:rPr sz="1600" spc="-5" dirty="0">
                <a:latin typeface="Arial"/>
                <a:cs typeface="Arial"/>
              </a:rPr>
              <a:t>KS, which has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now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been related to the oncogenic Human Herpes Virus-8, is a tumour of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cells of the vascular </a:t>
            </a:r>
            <a:r>
              <a:rPr sz="1600" spc="-10" dirty="0">
                <a:latin typeface="Arial"/>
                <a:cs typeface="Arial"/>
              </a:rPr>
              <a:t>wall </a:t>
            </a:r>
            <a:r>
              <a:rPr sz="1600" spc="-5" dirty="0">
                <a:latin typeface="Arial"/>
                <a:cs typeface="Arial"/>
              </a:rPr>
              <a:t>of blood and </a:t>
            </a:r>
            <a:r>
              <a:rPr sz="1600" spc="-10" dirty="0">
                <a:latin typeface="Arial"/>
                <a:cs typeface="Arial"/>
              </a:rPr>
              <a:t>lymph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vessels.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"/>
            </a:pP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15" dirty="0">
                <a:latin typeface="Arial"/>
                <a:cs typeface="Arial"/>
              </a:rPr>
              <a:t>HIV-related </a:t>
            </a:r>
            <a:r>
              <a:rPr sz="1600" spc="-5" dirty="0">
                <a:latin typeface="Arial"/>
                <a:cs typeface="Arial"/>
              </a:rPr>
              <a:t>KS often presents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generalised </a:t>
            </a:r>
            <a:r>
              <a:rPr sz="1600" spc="-10" dirty="0">
                <a:latin typeface="Arial"/>
                <a:cs typeface="Arial"/>
              </a:rPr>
              <a:t>lymph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node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enlargement or pleural lesions. Purple-black nodules and plaques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appear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on the face, the trunk, the genitalia or the proximal limbs, </a:t>
            </a:r>
            <a:r>
              <a:rPr sz="1600" dirty="0">
                <a:latin typeface="Arial"/>
                <a:cs typeface="Arial"/>
              </a:rPr>
              <a:t>especially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thighs. Lesions may also be </a:t>
            </a:r>
            <a:r>
              <a:rPr sz="1600" spc="-30" dirty="0">
                <a:latin typeface="Arial"/>
                <a:cs typeface="Arial"/>
              </a:rPr>
              <a:t>warty, </a:t>
            </a:r>
            <a:r>
              <a:rPr sz="1600" spc="-5" dirty="0">
                <a:latin typeface="Arial"/>
                <a:cs typeface="Arial"/>
              </a:rPr>
              <a:t>tumorous, may ulcerate and they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may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cause gross oedema, especially in the face and of the penis and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scrotum.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Infiltration of the skin makes it "as hard as </a:t>
            </a:r>
            <a:r>
              <a:rPr sz="1600" spc="-10" dirty="0">
                <a:latin typeface="Arial"/>
                <a:cs typeface="Arial"/>
              </a:rPr>
              <a:t>wood" </a:t>
            </a:r>
            <a:r>
              <a:rPr sz="1600" spc="-5" dirty="0">
                <a:latin typeface="Arial"/>
                <a:cs typeface="Arial"/>
              </a:rPr>
              <a:t>on palpation.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Plaques,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nodules and tumours in the mouth, especially on the hard palate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dirty="0">
                <a:latin typeface="Arial"/>
                <a:cs typeface="Arial"/>
              </a:rPr>
              <a:t>tonsils </a:t>
            </a:r>
            <a:r>
              <a:rPr sz="1600" spc="-5" dirty="0">
                <a:latin typeface="Arial"/>
                <a:cs typeface="Arial"/>
              </a:rPr>
              <a:t>are very common, </a:t>
            </a:r>
            <a:r>
              <a:rPr sz="1600" spc="-10" dirty="0">
                <a:latin typeface="Arial"/>
                <a:cs typeface="Arial"/>
              </a:rPr>
              <a:t>always </a:t>
            </a:r>
            <a:r>
              <a:rPr sz="1600" spc="-5" dirty="0">
                <a:latin typeface="Arial"/>
                <a:cs typeface="Arial"/>
              </a:rPr>
              <a:t>examine the mouth of a suspected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KS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patient.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513" y="360629"/>
            <a:ext cx="5741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KAPOSI’S</a:t>
            </a:r>
            <a:r>
              <a:rPr sz="4400" spc="-65" dirty="0"/>
              <a:t> </a:t>
            </a:r>
            <a:r>
              <a:rPr sz="4400" dirty="0"/>
              <a:t>SARCOMA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28662" y="1570558"/>
            <a:ext cx="6610099" cy="4581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5464" y="360629"/>
            <a:ext cx="5741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KAPOSI’S</a:t>
            </a:r>
            <a:r>
              <a:rPr sz="4400" spc="-65" dirty="0"/>
              <a:t> </a:t>
            </a:r>
            <a:r>
              <a:rPr sz="4400" dirty="0"/>
              <a:t>SARCOMA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28599" y="1786001"/>
            <a:ext cx="3906139" cy="328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125" y="1857375"/>
            <a:ext cx="4634230" cy="321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0" y="1285898"/>
            <a:ext cx="5143500" cy="557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8513" y="360629"/>
            <a:ext cx="5741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KAPOSI’S</a:t>
            </a:r>
            <a:r>
              <a:rPr sz="4400" spc="-65" dirty="0"/>
              <a:t> </a:t>
            </a:r>
            <a:r>
              <a:rPr sz="4400" dirty="0"/>
              <a:t>SARCOMA</a:t>
            </a:r>
            <a:endParaRPr sz="440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1357249"/>
            <a:ext cx="4857750" cy="5500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8513" y="360629"/>
            <a:ext cx="57410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KAPOSI’S</a:t>
            </a:r>
            <a:r>
              <a:rPr sz="4400" spc="-65" dirty="0"/>
              <a:t> </a:t>
            </a:r>
            <a:r>
              <a:rPr sz="4400" dirty="0"/>
              <a:t>SARCOMA</a:t>
            </a:r>
            <a:endParaRPr sz="440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0"/>
            <a:ext cx="5992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25" dirty="0"/>
              <a:t>Kaposi’s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392633"/>
            <a:ext cx="7984490" cy="594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sarcoma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Arial"/>
              <a:cs typeface="Arial"/>
            </a:endParaRPr>
          </a:p>
          <a:p>
            <a:pPr marL="332740" marR="29337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" dirty="0">
                <a:latin typeface="Arial"/>
                <a:cs typeface="Arial"/>
              </a:rPr>
              <a:t>Treatment </a:t>
            </a:r>
            <a:r>
              <a:rPr sz="2900" dirty="0">
                <a:latin typeface="Arial"/>
                <a:cs typeface="Arial"/>
              </a:rPr>
              <a:t>options depend on extent of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tumor  and growth rate, HIV viral load, and general  condition of the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patient.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Limited skin disease may be treated with  </a:t>
            </a:r>
            <a:r>
              <a:rPr sz="2900" spc="-15" dirty="0">
                <a:latin typeface="Arial"/>
                <a:cs typeface="Arial"/>
              </a:rPr>
              <a:t>cryotherapy,or </a:t>
            </a:r>
            <a:r>
              <a:rPr sz="2900" dirty="0">
                <a:latin typeface="Arial"/>
                <a:cs typeface="Arial"/>
              </a:rPr>
              <a:t>intralesional vinblastine </a:t>
            </a:r>
            <a:r>
              <a:rPr sz="2900" spc="5" dirty="0">
                <a:latin typeface="Arial"/>
                <a:cs typeface="Arial"/>
              </a:rPr>
              <a:t>or  </a:t>
            </a:r>
            <a:r>
              <a:rPr sz="2900" dirty="0">
                <a:latin typeface="Arial"/>
                <a:cs typeface="Arial"/>
              </a:rPr>
              <a:t>vincristine or radiation </a:t>
            </a:r>
            <a:r>
              <a:rPr sz="2900" spc="-25" dirty="0">
                <a:latin typeface="Arial"/>
                <a:cs typeface="Arial"/>
              </a:rPr>
              <a:t>therapy.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extensively  </a:t>
            </a:r>
            <a:r>
              <a:rPr sz="2900" spc="-5" dirty="0">
                <a:latin typeface="Arial"/>
                <a:cs typeface="Arial"/>
              </a:rPr>
              <a:t>affected</a:t>
            </a:r>
            <a:endParaRPr sz="2900">
              <a:latin typeface="Arial"/>
              <a:cs typeface="Arial"/>
            </a:endParaRPr>
          </a:p>
          <a:p>
            <a:pPr marL="332740" marR="63055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patient will need referral for radiotherapy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chemotherapy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5836" y="87884"/>
            <a:ext cx="4371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COMMON</a:t>
            </a:r>
            <a:r>
              <a:rPr spc="-40" dirty="0"/>
              <a:t> </a:t>
            </a:r>
            <a:r>
              <a:rPr spc="-50" dirty="0"/>
              <a:t>WARTS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387" y="6379899"/>
            <a:ext cx="420306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  <a:tabLst>
                <a:tab pos="332105" algn="l"/>
              </a:tabLst>
            </a:pPr>
            <a:r>
              <a:rPr sz="120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r>
              <a:rPr sz="1200" dirty="0">
                <a:solidFill>
                  <a:srgbClr val="DD8046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Arial"/>
                <a:cs typeface="Arial"/>
              </a:rPr>
              <a:t>become extremely </a:t>
            </a:r>
            <a:r>
              <a:rPr sz="2000" spc="-5" dirty="0">
                <a:latin typeface="Arial"/>
                <a:cs typeface="Arial"/>
              </a:rPr>
              <a:t>difficult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treat.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1564894"/>
            <a:ext cx="7753984" cy="49809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71755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15" dirty="0">
                <a:latin typeface="Arial"/>
                <a:cs typeface="Arial"/>
              </a:rPr>
              <a:t>Warts </a:t>
            </a:r>
            <a:r>
              <a:rPr sz="2000" dirty="0">
                <a:latin typeface="Arial"/>
                <a:cs typeface="Arial"/>
              </a:rPr>
              <a:t>are caused by infection with Human papilloma </a:t>
            </a:r>
            <a:r>
              <a:rPr sz="2000" spc="-5" dirty="0">
                <a:latin typeface="Arial"/>
                <a:cs typeface="Arial"/>
              </a:rPr>
              <a:t>virus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(HPV).  There</a:t>
            </a: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are many </a:t>
            </a:r>
            <a:r>
              <a:rPr sz="2000" spc="-5" dirty="0">
                <a:latin typeface="Arial"/>
                <a:cs typeface="Arial"/>
              </a:rPr>
              <a:t>types </a:t>
            </a:r>
            <a:r>
              <a:rPr sz="2000" dirty="0">
                <a:latin typeface="Arial"/>
                <a:cs typeface="Arial"/>
              </a:rPr>
              <a:t>of HPV which cause </a:t>
            </a:r>
            <a:r>
              <a:rPr sz="2000" spc="-5" dirty="0">
                <a:latin typeface="Arial"/>
                <a:cs typeface="Arial"/>
              </a:rPr>
              <a:t>different </a:t>
            </a:r>
            <a:r>
              <a:rPr sz="2000" dirty="0">
                <a:latin typeface="Arial"/>
                <a:cs typeface="Arial"/>
              </a:rPr>
              <a:t>types of warts.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They</a:t>
            </a: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are</a:t>
            </a:r>
          </a:p>
          <a:p>
            <a:pPr marL="332740" marR="357505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found at any age but are most common in teenagers. They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  spread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contact or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auto-inoculation.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2450" dirty="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infected person’s immune </a:t>
            </a:r>
            <a:r>
              <a:rPr sz="2000" dirty="0">
                <a:latin typeface="Arial"/>
                <a:cs typeface="Arial"/>
              </a:rPr>
              <a:t>system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clears</a:t>
            </a: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warts within 2 years in </a:t>
            </a:r>
            <a:r>
              <a:rPr sz="2000" spc="-5" dirty="0">
                <a:latin typeface="Arial"/>
                <a:cs typeface="Arial"/>
              </a:rPr>
              <a:t>2/3 </a:t>
            </a:r>
            <a:r>
              <a:rPr sz="2000" dirty="0">
                <a:latin typeface="Arial"/>
                <a:cs typeface="Arial"/>
              </a:rPr>
              <a:t>of cases so treatment is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often</a:t>
            </a:r>
            <a:endParaRPr sz="2000" dirty="0">
              <a:latin typeface="Arial"/>
              <a:cs typeface="Arial"/>
            </a:endParaRPr>
          </a:p>
          <a:p>
            <a:pPr marL="332740" marR="952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15" dirty="0">
                <a:latin typeface="Arial"/>
                <a:cs typeface="Arial"/>
              </a:rPr>
              <a:t>unnecessary. </a:t>
            </a:r>
            <a:r>
              <a:rPr sz="2000" spc="-10" dirty="0">
                <a:latin typeface="Arial"/>
                <a:cs typeface="Arial"/>
              </a:rPr>
              <a:t>Treatment </a:t>
            </a:r>
            <a:r>
              <a:rPr sz="2000" dirty="0">
                <a:latin typeface="Arial"/>
                <a:cs typeface="Arial"/>
              </a:rPr>
              <a:t>results vary </a:t>
            </a:r>
            <a:r>
              <a:rPr sz="2000" spc="-20" dirty="0">
                <a:latin typeface="Arial"/>
                <a:cs typeface="Arial"/>
              </a:rPr>
              <a:t>greatly. </a:t>
            </a:r>
            <a:r>
              <a:rPr sz="2000" dirty="0">
                <a:latin typeface="Arial"/>
                <a:cs typeface="Arial"/>
              </a:rPr>
              <a:t>In some people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there  </a:t>
            </a:r>
            <a:r>
              <a:rPr sz="2000" spc="-5" dirty="0">
                <a:latin typeface="Arial"/>
                <a:cs typeface="Arial"/>
              </a:rPr>
              <a:t>is</a:t>
            </a:r>
            <a:endParaRPr sz="2000" dirty="0">
              <a:latin typeface="Arial"/>
              <a:cs typeface="Arial"/>
            </a:endParaRPr>
          </a:p>
          <a:p>
            <a:pPr marL="332740" marR="412750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instant success, in others it may take many months or have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  success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</a:p>
          <a:p>
            <a:pPr marL="332740" marR="5080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all. In immunodeficiency warts may spread quickly and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fulminantly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sz="2000" dirty="0" smtClean="0">
                <a:latin typeface="Arial"/>
                <a:cs typeface="Arial"/>
              </a:rPr>
              <a:t>and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380" y="360629"/>
            <a:ext cx="4808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COMMON</a:t>
            </a:r>
            <a:r>
              <a:rPr sz="4400" spc="-75" dirty="0"/>
              <a:t> </a:t>
            </a:r>
            <a:r>
              <a:rPr sz="4400" spc="-50" dirty="0"/>
              <a:t>WARTS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750" y="1581175"/>
            <a:ext cx="5572125" cy="470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590" y="2286"/>
            <a:ext cx="795464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2270" marR="5080" indent="-16402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atopic eczema in  children and</a:t>
            </a:r>
            <a:r>
              <a:rPr spc="-25" dirty="0"/>
              <a:t> </a:t>
            </a:r>
            <a:r>
              <a:rPr spc="-5" dirty="0"/>
              <a:t>adults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dirty="0" smtClean="0"/>
              <a:t>IMU BISHKEK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28584" cy="471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73279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Chronic lichenified cases: coal tar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2-10%  </a:t>
            </a:r>
            <a:r>
              <a:rPr sz="2900" dirty="0">
                <a:latin typeface="Arial"/>
                <a:cs typeface="Arial"/>
              </a:rPr>
              <a:t>paste/ointment at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night.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For severe itchiness use antihistamines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e.g.  promethazine 25 mg at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night.</a:t>
            </a:r>
            <a:endParaRPr sz="2900">
              <a:latin typeface="Arial"/>
              <a:cs typeface="Arial"/>
            </a:endParaRPr>
          </a:p>
          <a:p>
            <a:pPr marL="332740" marR="12890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For bacterial superinfection use betadine  shampoo as a soap or when weepy bathe in  potassium permanganate 1:4000 solution.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  severe or widespread infection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give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antibiotics (cloxacillin, erythromycin) as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  <a:endParaRPr sz="2900">
              <a:latin typeface="Arial"/>
              <a:cs typeface="Arial"/>
            </a:endParaRPr>
          </a:p>
          <a:p>
            <a:pPr marL="332740">
              <a:lnSpc>
                <a:spcPct val="100000"/>
              </a:lnSpc>
            </a:pPr>
            <a:r>
              <a:rPr sz="2900" i="1" dirty="0">
                <a:latin typeface="Arial"/>
                <a:cs typeface="Arial"/>
              </a:rPr>
              <a:t>impetigo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3332" y="360629"/>
            <a:ext cx="4808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COMMON</a:t>
            </a:r>
            <a:r>
              <a:rPr sz="4400" spc="-75" dirty="0"/>
              <a:t> </a:t>
            </a:r>
            <a:r>
              <a:rPr sz="4400" spc="-50" dirty="0"/>
              <a:t>WARTS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750" y="1785886"/>
            <a:ext cx="6143625" cy="4174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382" y="87884"/>
            <a:ext cx="7473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</a:t>
            </a:r>
            <a:r>
              <a:rPr spc="-10" dirty="0"/>
              <a:t>common</a:t>
            </a:r>
            <a:r>
              <a:rPr spc="55" dirty="0"/>
              <a:t> </a:t>
            </a:r>
            <a:r>
              <a:rPr spc="-5" dirty="0"/>
              <a:t>warts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4329"/>
            <a:ext cx="7716520" cy="458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841375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Keratolytic </a:t>
            </a:r>
            <a:r>
              <a:rPr sz="2700" spc="-5" dirty="0">
                <a:latin typeface="Arial"/>
                <a:cs typeface="Arial"/>
              </a:rPr>
              <a:t>therapy with </a:t>
            </a:r>
            <a:r>
              <a:rPr sz="2700" dirty="0">
                <a:latin typeface="Arial"/>
                <a:cs typeface="Arial"/>
              </a:rPr>
              <a:t>salicylic </a:t>
            </a:r>
            <a:r>
              <a:rPr sz="2700" spc="-5" dirty="0">
                <a:latin typeface="Arial"/>
                <a:cs typeface="Arial"/>
              </a:rPr>
              <a:t>acid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25%  ointment </a:t>
            </a:r>
            <a:r>
              <a:rPr sz="2700" dirty="0">
                <a:latin typeface="Arial"/>
                <a:cs typeface="Arial"/>
              </a:rPr>
              <a:t>twice </a:t>
            </a:r>
            <a:r>
              <a:rPr sz="2700" spc="-5" dirty="0">
                <a:latin typeface="Arial"/>
                <a:cs typeface="Arial"/>
              </a:rPr>
              <a:t>daily followed </a:t>
            </a:r>
            <a:r>
              <a:rPr sz="2700" dirty="0">
                <a:latin typeface="Arial"/>
                <a:cs typeface="Arial"/>
              </a:rPr>
              <a:t>by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cutting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scraping the </a:t>
            </a:r>
            <a:r>
              <a:rPr sz="2700" spc="-5" dirty="0">
                <a:latin typeface="Arial"/>
                <a:cs typeface="Arial"/>
              </a:rPr>
              <a:t>warts with a pumice </a:t>
            </a:r>
            <a:r>
              <a:rPr sz="2700" dirty="0">
                <a:latin typeface="Arial"/>
                <a:cs typeface="Arial"/>
              </a:rPr>
              <a:t>stone, </a:t>
            </a:r>
            <a:r>
              <a:rPr sz="2700" spc="-5" dirty="0">
                <a:latin typeface="Arial"/>
                <a:cs typeface="Arial"/>
              </a:rPr>
              <a:t>callus  file or a </a:t>
            </a:r>
            <a:r>
              <a:rPr sz="2700" dirty="0">
                <a:latin typeface="Arial"/>
                <a:cs typeface="Arial"/>
              </a:rPr>
              <a:t>knife </a:t>
            </a:r>
            <a:r>
              <a:rPr sz="2700" spc="-5" dirty="0">
                <a:latin typeface="Arial"/>
                <a:cs typeface="Arial"/>
              </a:rPr>
              <a:t>twice a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week.</a:t>
            </a:r>
            <a:endParaRPr sz="2700">
              <a:latin typeface="Arial"/>
              <a:cs typeface="Arial"/>
            </a:endParaRPr>
          </a:p>
          <a:p>
            <a:pPr marL="332740" marR="4216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Preparations </a:t>
            </a:r>
            <a:r>
              <a:rPr sz="2700" dirty="0">
                <a:latin typeface="Arial"/>
                <a:cs typeface="Arial"/>
              </a:rPr>
              <a:t>of salicylic </a:t>
            </a:r>
            <a:r>
              <a:rPr sz="2700" spc="-5" dirty="0">
                <a:latin typeface="Arial"/>
                <a:cs typeface="Arial"/>
              </a:rPr>
              <a:t>acid </a:t>
            </a:r>
            <a:r>
              <a:rPr sz="2700" dirty="0">
                <a:latin typeface="Arial"/>
                <a:cs typeface="Arial"/>
              </a:rPr>
              <a:t>5-20% </a:t>
            </a:r>
            <a:r>
              <a:rPr sz="2700" spc="-5" dirty="0">
                <a:latin typeface="Arial"/>
                <a:cs typeface="Arial"/>
              </a:rPr>
              <a:t>and lactic  acid 5-20% in collodion are </a:t>
            </a:r>
            <a:r>
              <a:rPr sz="2700" dirty="0">
                <a:latin typeface="Arial"/>
                <a:cs typeface="Arial"/>
              </a:rPr>
              <a:t>easier to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use.</a:t>
            </a:r>
            <a:endParaRPr sz="2700">
              <a:latin typeface="Arial"/>
              <a:cs typeface="Arial"/>
            </a:endParaRPr>
          </a:p>
          <a:p>
            <a:pPr marL="332740" marR="69532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19734" algn="l"/>
                <a:tab pos="420370" algn="l"/>
              </a:tabLst>
            </a:pPr>
            <a:r>
              <a:rPr dirty="0"/>
              <a:t>	</a:t>
            </a:r>
            <a:r>
              <a:rPr sz="2700" dirty="0">
                <a:latin typeface="Arial"/>
                <a:cs typeface="Arial"/>
              </a:rPr>
              <a:t>This treatment </a:t>
            </a:r>
            <a:r>
              <a:rPr sz="2700" spc="-5" dirty="0">
                <a:latin typeface="Arial"/>
                <a:cs typeface="Arial"/>
              </a:rPr>
              <a:t>may need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be repeated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for  months.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Light electrodissecation and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curettage.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Freeze </a:t>
            </a:r>
            <a:r>
              <a:rPr sz="2700" spc="-5" dirty="0">
                <a:latin typeface="Arial"/>
                <a:cs typeface="Arial"/>
              </a:rPr>
              <a:t>with </a:t>
            </a:r>
            <a:r>
              <a:rPr sz="2700" dirty="0">
                <a:latin typeface="Arial"/>
                <a:cs typeface="Arial"/>
              </a:rPr>
              <a:t>liquid </a:t>
            </a:r>
            <a:r>
              <a:rPr sz="2700" spc="-5" dirty="0">
                <a:latin typeface="Arial"/>
                <a:cs typeface="Arial"/>
              </a:rPr>
              <a:t>nitrogen when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available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217" y="392633"/>
            <a:ext cx="4384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PLANTAR</a:t>
            </a:r>
            <a:r>
              <a:rPr spc="-75" dirty="0"/>
              <a:t> </a:t>
            </a:r>
            <a:r>
              <a:rPr spc="-50" dirty="0"/>
              <a:t>WARTS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4330" cy="329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4859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These are also common and they usually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give  no complaints. When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this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is the case they are best left alone.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Sometimes  they cause pain or discomfort urging the  patient to seek treatment. It is then best to  recommend non-aggressive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therapy.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248" y="1453382"/>
            <a:ext cx="7572375" cy="5404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8217" y="87884"/>
            <a:ext cx="4382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PLANTAR</a:t>
            </a:r>
            <a:r>
              <a:rPr spc="-30" dirty="0"/>
              <a:t> </a:t>
            </a:r>
            <a:r>
              <a:rPr spc="-55" dirty="0"/>
              <a:t>WARTS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169" y="87884"/>
            <a:ext cx="4382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PLANTAR</a:t>
            </a:r>
            <a:r>
              <a:rPr spc="-30" dirty="0"/>
              <a:t> </a:t>
            </a:r>
            <a:r>
              <a:rPr spc="-55" dirty="0"/>
              <a:t>WARTS</a:t>
            </a:r>
          </a:p>
        </p:txBody>
      </p:sp>
      <p:sp>
        <p:nvSpPr>
          <p:cNvPr id="3" name="object 3"/>
          <p:cNvSpPr/>
          <p:nvPr/>
        </p:nvSpPr>
        <p:spPr>
          <a:xfrm>
            <a:off x="785787" y="1571638"/>
            <a:ext cx="6905625" cy="517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218" y="87884"/>
            <a:ext cx="7051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plantar</a:t>
            </a:r>
            <a:r>
              <a:rPr spc="40" dirty="0"/>
              <a:t> </a:t>
            </a:r>
            <a:r>
              <a:rPr spc="-5" dirty="0"/>
              <a:t>warts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2514"/>
            <a:ext cx="7972425" cy="46126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2740" marR="382905" indent="-320040">
              <a:lnSpc>
                <a:spcPct val="80000"/>
              </a:lnSpc>
              <a:spcBef>
                <a:spcPts val="53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Regular flattening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wart with </a:t>
            </a:r>
            <a:r>
              <a:rPr sz="1800" spc="-5" dirty="0">
                <a:latin typeface="Arial"/>
                <a:cs typeface="Arial"/>
              </a:rPr>
              <a:t>a pumice stone, callus file or knife is  usually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enough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keep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warts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asymptomatic.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If </a:t>
            </a:r>
            <a:r>
              <a:rPr sz="1800" spc="-5" dirty="0">
                <a:latin typeface="Arial"/>
                <a:cs typeface="Arial"/>
              </a:rPr>
              <a:t>there is </a:t>
            </a:r>
            <a:r>
              <a:rPr sz="1800" spc="-10" dirty="0">
                <a:latin typeface="Arial"/>
                <a:cs typeface="Arial"/>
              </a:rPr>
              <a:t>only </a:t>
            </a:r>
            <a:r>
              <a:rPr sz="1800" spc="-5" dirty="0">
                <a:latin typeface="Arial"/>
                <a:cs typeface="Arial"/>
              </a:rPr>
              <a:t>one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few </a:t>
            </a:r>
            <a:r>
              <a:rPr sz="1800" spc="-5" dirty="0">
                <a:latin typeface="Arial"/>
                <a:cs typeface="Arial"/>
              </a:rPr>
              <a:t>lesions curettage can be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successful.</a:t>
            </a:r>
            <a:endParaRPr sz="1800">
              <a:latin typeface="Arial"/>
              <a:cs typeface="Arial"/>
            </a:endParaRPr>
          </a:p>
          <a:p>
            <a:pPr marL="332740" marR="18478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Salicylic </a:t>
            </a:r>
            <a:r>
              <a:rPr sz="1800" spc="-5" dirty="0">
                <a:latin typeface="Arial"/>
                <a:cs typeface="Arial"/>
              </a:rPr>
              <a:t>acid 50% ointment </a:t>
            </a:r>
            <a:r>
              <a:rPr sz="1800" dirty="0">
                <a:latin typeface="Arial"/>
                <a:cs typeface="Arial"/>
              </a:rPr>
              <a:t>( </a:t>
            </a:r>
            <a:r>
              <a:rPr sz="1800" spc="-5" dirty="0">
                <a:latin typeface="Arial"/>
                <a:cs typeface="Arial"/>
              </a:rPr>
              <a:t>25% in children) or preparations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salicylic  </a:t>
            </a:r>
            <a:r>
              <a:rPr sz="1800" spc="-5" dirty="0">
                <a:latin typeface="Arial"/>
                <a:cs typeface="Arial"/>
              </a:rPr>
              <a:t>acid</a:t>
            </a:r>
            <a:endParaRPr sz="1800">
              <a:latin typeface="Arial"/>
              <a:cs typeface="Arial"/>
            </a:endParaRPr>
          </a:p>
          <a:p>
            <a:pPr marL="332740" marR="638175" indent="-320040">
              <a:lnSpc>
                <a:spcPts val="1730"/>
              </a:lnSpc>
              <a:spcBef>
                <a:spcPts val="6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5-20% and lactic acid 5-20% in collodion can be used </a:t>
            </a:r>
            <a:r>
              <a:rPr sz="1800" spc="-35" dirty="0">
                <a:latin typeface="Arial"/>
                <a:cs typeface="Arial"/>
              </a:rPr>
              <a:t>daily. </a:t>
            </a:r>
            <a:r>
              <a:rPr sz="1800" spc="-5" dirty="0">
                <a:latin typeface="Arial"/>
                <a:cs typeface="Arial"/>
              </a:rPr>
              <a:t>Apply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keratolytic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9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in the </a:t>
            </a:r>
            <a:r>
              <a:rPr sz="1800" spc="-10" dirty="0">
                <a:latin typeface="Arial"/>
                <a:cs typeface="Arial"/>
              </a:rPr>
              <a:t>evening, </a:t>
            </a:r>
            <a:r>
              <a:rPr sz="1800" spc="-5" dirty="0">
                <a:latin typeface="Arial"/>
                <a:cs typeface="Arial"/>
              </a:rPr>
              <a:t>cover </a:t>
            </a:r>
            <a:r>
              <a:rPr sz="1800" spc="-1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plaster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leave until the </a:t>
            </a:r>
            <a:r>
              <a:rPr sz="1800" spc="-10" dirty="0">
                <a:latin typeface="Arial"/>
                <a:cs typeface="Arial"/>
              </a:rPr>
              <a:t>next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evening</a:t>
            </a:r>
            <a:endParaRPr sz="1800">
              <a:latin typeface="Arial"/>
              <a:cs typeface="Arial"/>
            </a:endParaRPr>
          </a:p>
          <a:p>
            <a:pPr marL="332740" marR="28321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Soak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foot in hot </a:t>
            </a:r>
            <a:r>
              <a:rPr sz="1800" spc="-15" dirty="0">
                <a:latin typeface="Arial"/>
                <a:cs typeface="Arial"/>
              </a:rPr>
              <a:t>water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5 minutes before re-applying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keratolytic  treatment.</a:t>
            </a:r>
            <a:endParaRPr sz="18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5" dirty="0">
                <a:latin typeface="Arial"/>
                <a:cs typeface="Arial"/>
              </a:rPr>
              <a:t>Avoid </a:t>
            </a:r>
            <a:r>
              <a:rPr sz="1800" spc="-5" dirty="0">
                <a:latin typeface="Arial"/>
                <a:cs typeface="Arial"/>
              </a:rPr>
              <a:t>destructive electrosurgery and sharp scalpel excision. Although they  </a:t>
            </a:r>
            <a:r>
              <a:rPr sz="1800" dirty="0">
                <a:latin typeface="Arial"/>
                <a:cs typeface="Arial"/>
              </a:rPr>
              <a:t>may</a:t>
            </a:r>
            <a:endParaRPr sz="1800">
              <a:latin typeface="Arial"/>
              <a:cs typeface="Arial"/>
            </a:endParaRPr>
          </a:p>
          <a:p>
            <a:pPr marL="332740" marR="156210" indent="-320040">
              <a:lnSpc>
                <a:spcPts val="173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(or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not) remove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wart,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patient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not be able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5" dirty="0">
                <a:latin typeface="Arial"/>
                <a:cs typeface="Arial"/>
              </a:rPr>
              <a:t>walk </a:t>
            </a:r>
            <a:r>
              <a:rPr sz="1800" spc="-5" dirty="0">
                <a:latin typeface="Arial"/>
                <a:cs typeface="Arial"/>
              </a:rPr>
              <a:t>properly  </a:t>
            </a:r>
            <a:r>
              <a:rPr sz="1800" dirty="0"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332740" marR="38608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months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resulting </a:t>
            </a:r>
            <a:r>
              <a:rPr sz="1800" dirty="0">
                <a:latin typeface="Arial"/>
                <a:cs typeface="Arial"/>
              </a:rPr>
              <a:t>scar often </a:t>
            </a:r>
            <a:r>
              <a:rPr sz="1800" spc="-5" dirty="0">
                <a:latin typeface="Arial"/>
                <a:cs typeface="Arial"/>
              </a:rPr>
              <a:t>becomes a more </a:t>
            </a:r>
            <a:r>
              <a:rPr sz="1800" spc="-10" dirty="0">
                <a:latin typeface="Arial"/>
                <a:cs typeface="Arial"/>
              </a:rPr>
              <a:t>difficult </a:t>
            </a:r>
            <a:r>
              <a:rPr sz="1800" spc="-5" dirty="0">
                <a:latin typeface="Arial"/>
                <a:cs typeface="Arial"/>
              </a:rPr>
              <a:t>problem </a:t>
            </a:r>
            <a:r>
              <a:rPr sz="1800" dirty="0">
                <a:latin typeface="Arial"/>
                <a:cs typeface="Arial"/>
              </a:rPr>
              <a:t>to  </a:t>
            </a:r>
            <a:r>
              <a:rPr sz="1800" spc="-5" dirty="0">
                <a:latin typeface="Arial"/>
                <a:cs typeface="Arial"/>
              </a:rPr>
              <a:t>treat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6192723"/>
            <a:ext cx="219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than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5" dirty="0">
                <a:latin typeface="Arial"/>
                <a:cs typeface="Arial"/>
              </a:rPr>
              <a:t>wart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itself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49" y="0"/>
            <a:ext cx="6390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PLANE </a:t>
            </a:r>
            <a:r>
              <a:rPr spc="-65" dirty="0"/>
              <a:t>(FLAT </a:t>
            </a:r>
            <a:r>
              <a:rPr spc="-5" dirty="0"/>
              <a:t>/</a:t>
            </a:r>
            <a:r>
              <a:rPr spc="30" dirty="0"/>
              <a:t> </a:t>
            </a:r>
            <a:r>
              <a:rPr spc="-5" dirty="0"/>
              <a:t>JUVENILE)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1994" y="392633"/>
            <a:ext cx="1858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25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AR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These warts usually occur on the face </a:t>
            </a:r>
            <a:r>
              <a:rPr dirty="0"/>
              <a:t>in </a:t>
            </a:r>
            <a:r>
              <a:rPr spc="-5" dirty="0"/>
              <a:t>children and may  spread to the upper trunk and arms or rarely to other parts of  the </a:t>
            </a:r>
            <a:r>
              <a:rPr spc="-35" dirty="0"/>
              <a:t>body. </a:t>
            </a:r>
            <a:r>
              <a:rPr spc="-5" dirty="0"/>
              <a:t>They are very small </a:t>
            </a:r>
            <a:r>
              <a:rPr dirty="0"/>
              <a:t>(1-3 </a:t>
            </a:r>
            <a:r>
              <a:rPr spc="-10" dirty="0"/>
              <a:t>mm) </a:t>
            </a:r>
            <a:r>
              <a:rPr spc="-5" dirty="0"/>
              <a:t>slightly raised  (palpate them!) papules which tend to present </a:t>
            </a:r>
            <a:r>
              <a:rPr dirty="0"/>
              <a:t>in </a:t>
            </a:r>
            <a:r>
              <a:rPr spc="-5" dirty="0"/>
              <a:t>large  numbers.</a:t>
            </a: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600"/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They exhibit a positive Koebner</a:t>
            </a:r>
            <a:r>
              <a:rPr spc="40" dirty="0"/>
              <a:t> </a:t>
            </a:r>
            <a:r>
              <a:rPr spc="-5" dirty="0"/>
              <a:t>phenomenon</a:t>
            </a:r>
          </a:p>
          <a:p>
            <a:pPr marL="332740" indent="-320040">
              <a:lnSpc>
                <a:spcPts val="2375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which means that they appear in </a:t>
            </a:r>
            <a:r>
              <a:rPr dirty="0"/>
              <a:t>scratched </a:t>
            </a:r>
            <a:r>
              <a:rPr spc="-5" dirty="0"/>
              <a:t>or</a:t>
            </a:r>
            <a:r>
              <a:rPr spc="50" dirty="0"/>
              <a:t> </a:t>
            </a:r>
            <a:r>
              <a:rPr spc="-5" dirty="0"/>
              <a:t>otherwise</a:t>
            </a:r>
          </a:p>
          <a:p>
            <a:pPr marL="332740">
              <a:lnSpc>
                <a:spcPts val="2375"/>
              </a:lnSpc>
            </a:pPr>
            <a:r>
              <a:rPr spc="-5" dirty="0"/>
              <a:t>traumatised</a:t>
            </a: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skin.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550"/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In most children they eventually clear</a:t>
            </a:r>
            <a:r>
              <a:rPr spc="40" dirty="0"/>
              <a:t> </a:t>
            </a:r>
            <a:r>
              <a:rPr spc="-15" dirty="0"/>
              <a:t>spontaneously.</a:t>
            </a:r>
          </a:p>
          <a:p>
            <a:pPr marL="332740" marR="56515" indent="-320040">
              <a:lnSpc>
                <a:spcPts val="211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Plane warts usually do not appear in adults but may do so in  large numbers when they are immunocompromised, as in  HIV</a:t>
            </a:r>
            <a:r>
              <a:rPr spc="-20" dirty="0"/>
              <a:t> </a:t>
            </a:r>
            <a:r>
              <a:rPr spc="-5" dirty="0"/>
              <a:t>infection.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387" y="6294831"/>
            <a:ext cx="4235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0" marR="5080" indent="-249555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PLANE </a:t>
            </a:r>
            <a:r>
              <a:rPr sz="4400" spc="-65" dirty="0"/>
              <a:t>(FLAT </a:t>
            </a:r>
            <a:r>
              <a:rPr sz="4400" dirty="0"/>
              <a:t>/</a:t>
            </a:r>
            <a:r>
              <a:rPr sz="4400" spc="-45" dirty="0"/>
              <a:t> </a:t>
            </a:r>
            <a:r>
              <a:rPr sz="4400" dirty="0"/>
              <a:t>JUVENILE)  </a:t>
            </a:r>
            <a:r>
              <a:rPr sz="4400" spc="-50" dirty="0"/>
              <a:t>WARTS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428875" y="1434627"/>
            <a:ext cx="5072126" cy="5415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6900" marR="5080" indent="-249555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PLANE </a:t>
            </a:r>
            <a:r>
              <a:rPr sz="4400" spc="-65" dirty="0"/>
              <a:t>(FLAT </a:t>
            </a:r>
            <a:r>
              <a:rPr sz="4400" dirty="0"/>
              <a:t>/</a:t>
            </a:r>
            <a:r>
              <a:rPr sz="4400" spc="-45" dirty="0"/>
              <a:t> </a:t>
            </a:r>
            <a:r>
              <a:rPr sz="4400" dirty="0"/>
              <a:t>JUVENILE)  </a:t>
            </a:r>
            <a:r>
              <a:rPr sz="4400" spc="-50" dirty="0"/>
              <a:t>WARTS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71625" y="2071687"/>
            <a:ext cx="5715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597" y="87884"/>
            <a:ext cx="6683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plane</a:t>
            </a:r>
            <a:r>
              <a:rPr spc="25" dirty="0"/>
              <a:t> </a:t>
            </a:r>
            <a:r>
              <a:rPr spc="-5" dirty="0"/>
              <a:t>warts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3182"/>
            <a:ext cx="7908925" cy="42144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marR="233045" indent="-320040">
              <a:lnSpc>
                <a:spcPts val="2920"/>
              </a:lnSpc>
              <a:spcBef>
                <a:spcPts val="459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dirty="0"/>
              <a:t>	</a:t>
            </a:r>
            <a:r>
              <a:rPr sz="2700" dirty="0">
                <a:latin typeface="Arial"/>
                <a:cs typeface="Arial"/>
              </a:rPr>
              <a:t>- Salicylic </a:t>
            </a:r>
            <a:r>
              <a:rPr sz="2700" spc="-5" dirty="0">
                <a:latin typeface="Arial"/>
                <a:cs typeface="Arial"/>
              </a:rPr>
              <a:t>acid 2-5% ointment twice daily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4-8  weeks.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ts val="2920"/>
              </a:lnSpc>
              <a:spcBef>
                <a:spcPts val="69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If </a:t>
            </a:r>
            <a:r>
              <a:rPr sz="2700" spc="-5" dirty="0">
                <a:latin typeface="Arial"/>
                <a:cs typeface="Arial"/>
              </a:rPr>
              <a:t>there are a limited number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lesions </a:t>
            </a:r>
            <a:r>
              <a:rPr sz="2700" dirty="0">
                <a:latin typeface="Arial"/>
                <a:cs typeface="Arial"/>
              </a:rPr>
              <a:t>curettage  </a:t>
            </a:r>
            <a:r>
              <a:rPr sz="2700" spc="-5" dirty="0">
                <a:latin typeface="Arial"/>
                <a:cs typeface="Arial"/>
              </a:rPr>
              <a:t>with a </a:t>
            </a:r>
            <a:r>
              <a:rPr sz="2700" dirty="0">
                <a:latin typeface="Arial"/>
                <a:cs typeface="Arial"/>
              </a:rPr>
              <a:t>sharp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curette.</a:t>
            </a:r>
            <a:endParaRPr sz="2700">
              <a:latin typeface="Arial"/>
              <a:cs typeface="Arial"/>
            </a:endParaRPr>
          </a:p>
          <a:p>
            <a:pPr marL="332740" marR="483234" indent="-320040">
              <a:lnSpc>
                <a:spcPts val="2920"/>
              </a:lnSpc>
              <a:spcBef>
                <a:spcPts val="6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Electrosurgery may </a:t>
            </a:r>
            <a:r>
              <a:rPr sz="2700" spc="-5" dirty="0">
                <a:latin typeface="Arial"/>
                <a:cs typeface="Arial"/>
              </a:rPr>
              <a:t>be carefully tried </a:t>
            </a:r>
            <a:r>
              <a:rPr sz="2700" dirty="0">
                <a:latin typeface="Arial"/>
                <a:cs typeface="Arial"/>
              </a:rPr>
              <a:t>but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may  </a:t>
            </a:r>
            <a:r>
              <a:rPr sz="2700" dirty="0">
                <a:latin typeface="Arial"/>
                <a:cs typeface="Arial"/>
              </a:rPr>
              <a:t>leave </a:t>
            </a:r>
            <a:r>
              <a:rPr sz="2700" spc="-5" dirty="0">
                <a:latin typeface="Arial"/>
                <a:cs typeface="Arial"/>
              </a:rPr>
              <a:t>hypopigmented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scars.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4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Caustic pencil </a:t>
            </a:r>
            <a:r>
              <a:rPr sz="2700" dirty="0">
                <a:latin typeface="Arial"/>
                <a:cs typeface="Arial"/>
              </a:rPr>
              <a:t>(=silver </a:t>
            </a:r>
            <a:r>
              <a:rPr sz="2700" spc="-5" dirty="0">
                <a:latin typeface="Arial"/>
                <a:cs typeface="Arial"/>
              </a:rPr>
              <a:t>nitrate pencil)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daily.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ts val="292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If </a:t>
            </a:r>
            <a:r>
              <a:rPr sz="2700" spc="-5" dirty="0">
                <a:latin typeface="Arial"/>
                <a:cs typeface="Arial"/>
              </a:rPr>
              <a:t>lesions are widespread and </a:t>
            </a:r>
            <a:r>
              <a:rPr sz="2700" dirty="0">
                <a:latin typeface="Arial"/>
                <a:cs typeface="Arial"/>
              </a:rPr>
              <a:t>salicylic </a:t>
            </a:r>
            <a:r>
              <a:rPr sz="2700" spc="-5" dirty="0">
                <a:latin typeface="Arial"/>
                <a:cs typeface="Arial"/>
              </a:rPr>
              <a:t>acid 2-5%  ointment is </a:t>
            </a:r>
            <a:r>
              <a:rPr sz="2700" dirty="0">
                <a:latin typeface="Arial"/>
                <a:cs typeface="Arial"/>
              </a:rPr>
              <a:t>not successful it </a:t>
            </a:r>
            <a:r>
              <a:rPr sz="2700" spc="-5" dirty="0">
                <a:latin typeface="Arial"/>
                <a:cs typeface="Arial"/>
              </a:rPr>
              <a:t>is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best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to leave them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alone.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0285" y="203403"/>
            <a:ext cx="4819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PITYRIASIS</a:t>
            </a:r>
            <a:r>
              <a:rPr sz="4400" spc="-250" dirty="0"/>
              <a:t> </a:t>
            </a:r>
            <a:r>
              <a:rPr sz="4400" dirty="0"/>
              <a:t>ALBA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dirty="0" smtClean="0"/>
              <a:t>IMU BISHKEK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4965" cy="462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Pityriasis alba is a mini-form of eczema which  occurs predominantly in infants, children and  adolescents. Multiple hypopigmented, vaguely  bordered, very finely scaling patches are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found  on the face and/or trunk, and sometimes the  extremities. This can persist for years and</a:t>
            </a:r>
            <a:r>
              <a:rPr sz="2900" spc="-2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31051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hypopigmentation usually does not clear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  steroids, but will clear in time. Explain to  parents.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667" rIns="0" bIns="0" rtlCol="0">
            <a:spAutoFit/>
          </a:bodyPr>
          <a:lstStyle/>
          <a:p>
            <a:pPr marL="2794000" marR="5080" indent="-2470785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GENITAL WARTS </a:t>
            </a:r>
            <a:r>
              <a:rPr sz="3600" dirty="0"/>
              <a:t>/</a:t>
            </a:r>
            <a:r>
              <a:rPr sz="3600" spc="-50" dirty="0"/>
              <a:t> CONDYLOMATA  </a:t>
            </a:r>
            <a:r>
              <a:rPr sz="3600" spc="-60" dirty="0"/>
              <a:t>ACUMINATA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924165" cy="4471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109855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Condylomata acuminata or genital warts are caused by HPV  and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transmitted by direct </a:t>
            </a:r>
            <a:r>
              <a:rPr sz="2200" dirty="0">
                <a:latin typeface="Arial"/>
                <a:cs typeface="Arial"/>
              </a:rPr>
              <a:t>contact, </a:t>
            </a:r>
            <a:r>
              <a:rPr sz="2200" spc="-5" dirty="0">
                <a:latin typeface="Arial"/>
                <a:cs typeface="Arial"/>
              </a:rPr>
              <a:t>usually through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sexual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intercourse,</a:t>
            </a:r>
            <a:endParaRPr sz="2200">
              <a:latin typeface="Arial"/>
              <a:cs typeface="Arial"/>
            </a:endParaRPr>
          </a:p>
          <a:p>
            <a:pPr marL="332740" marR="18986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sometimes by infected hands. </a:t>
            </a:r>
            <a:r>
              <a:rPr sz="2200" spc="-10" dirty="0">
                <a:latin typeface="Arial"/>
                <a:cs typeface="Arial"/>
              </a:rPr>
              <a:t>Transmission </a:t>
            </a:r>
            <a:r>
              <a:rPr sz="2200" spc="-5" dirty="0">
                <a:latin typeface="Arial"/>
                <a:cs typeface="Arial"/>
              </a:rPr>
              <a:t>is also possible  from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mother</a:t>
            </a:r>
            <a:endParaRPr sz="2200">
              <a:latin typeface="Arial"/>
              <a:cs typeface="Arial"/>
            </a:endParaRPr>
          </a:p>
          <a:p>
            <a:pPr marL="332740" marR="5080" indent="-320040" algn="just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to child during childbirth. Genital warts may show accelerated  growth in pregnancy followed by spontaneous reduction after  childbirth.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3050">
              <a:latin typeface="Arial"/>
              <a:cs typeface="Arial"/>
            </a:endParaRPr>
          </a:p>
          <a:p>
            <a:pPr marL="332740" marR="485775" indent="-320040">
              <a:lnSpc>
                <a:spcPct val="8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Excessive growth occurs in immune suppressed patients.  Patients should have syphilis serology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checked.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600">
              <a:latin typeface="Arial"/>
              <a:cs typeface="Arial"/>
            </a:endParaRPr>
          </a:p>
          <a:p>
            <a:pPr marL="408940" indent="-396875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408940" algn="l"/>
                <a:tab pos="409575" algn="l"/>
              </a:tabLst>
            </a:pPr>
            <a:r>
              <a:rPr sz="2200" spc="-10" dirty="0">
                <a:latin typeface="Arial"/>
                <a:cs typeface="Arial"/>
              </a:rPr>
              <a:t>Women </a:t>
            </a:r>
            <a:r>
              <a:rPr sz="2200" spc="-5" dirty="0">
                <a:latin typeface="Arial"/>
                <a:cs typeface="Arial"/>
              </a:rPr>
              <a:t>with genital warts should have a Pap smear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taken.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633095" marR="5080" indent="129476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GENITAL </a:t>
            </a:r>
            <a:r>
              <a:rPr spc="-55" dirty="0"/>
              <a:t>WARTS </a:t>
            </a:r>
            <a:r>
              <a:rPr spc="-5" dirty="0"/>
              <a:t>/  </a:t>
            </a:r>
            <a:r>
              <a:rPr spc="-65" dirty="0"/>
              <a:t>CONDYLOMATA</a:t>
            </a:r>
            <a:r>
              <a:rPr spc="-295" dirty="0"/>
              <a:t> </a:t>
            </a:r>
            <a:r>
              <a:rPr spc="-75" dirty="0"/>
              <a:t>ACUMINATA</a:t>
            </a:r>
          </a:p>
        </p:txBody>
      </p:sp>
      <p:sp>
        <p:nvSpPr>
          <p:cNvPr id="3" name="object 3"/>
          <p:cNvSpPr/>
          <p:nvPr/>
        </p:nvSpPr>
        <p:spPr>
          <a:xfrm>
            <a:off x="459994" y="1500112"/>
            <a:ext cx="8184007" cy="531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633095" marR="5080" indent="129476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GENITAL </a:t>
            </a:r>
            <a:r>
              <a:rPr spc="-55" dirty="0"/>
              <a:t>WARTS </a:t>
            </a:r>
            <a:r>
              <a:rPr spc="-5" dirty="0"/>
              <a:t>/  </a:t>
            </a:r>
            <a:r>
              <a:rPr spc="-65" dirty="0"/>
              <a:t>CONDYLOMATA</a:t>
            </a:r>
            <a:r>
              <a:rPr spc="-295" dirty="0"/>
              <a:t> </a:t>
            </a:r>
            <a:r>
              <a:rPr spc="-75" dirty="0"/>
              <a:t>ACUMINATA</a:t>
            </a:r>
          </a:p>
        </p:txBody>
      </p:sp>
      <p:sp>
        <p:nvSpPr>
          <p:cNvPr id="3" name="object 3"/>
          <p:cNvSpPr/>
          <p:nvPr/>
        </p:nvSpPr>
        <p:spPr>
          <a:xfrm>
            <a:off x="285724" y="2000250"/>
            <a:ext cx="3810000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623" y="2000199"/>
            <a:ext cx="3929126" cy="364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633095" marR="5080" indent="1294765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GENITAL </a:t>
            </a:r>
            <a:r>
              <a:rPr spc="-55" dirty="0"/>
              <a:t>WARTS </a:t>
            </a:r>
            <a:r>
              <a:rPr spc="-5" dirty="0"/>
              <a:t>/  </a:t>
            </a:r>
            <a:r>
              <a:rPr spc="-65" dirty="0"/>
              <a:t>CONDYLOMATA</a:t>
            </a:r>
            <a:r>
              <a:rPr spc="-295" dirty="0"/>
              <a:t> </a:t>
            </a:r>
            <a:r>
              <a:rPr spc="-75" dirty="0"/>
              <a:t>ACUMINATA</a:t>
            </a:r>
          </a:p>
        </p:txBody>
      </p:sp>
      <p:sp>
        <p:nvSpPr>
          <p:cNvPr id="3" name="object 3"/>
          <p:cNvSpPr/>
          <p:nvPr/>
        </p:nvSpPr>
        <p:spPr>
          <a:xfrm>
            <a:off x="1714500" y="1357337"/>
            <a:ext cx="5184775" cy="5500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891155" marR="5080" indent="-22421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condylomata  acuminata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9900"/>
            <a:ext cx="7835900" cy="46748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09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Podophyllin 10-25% solution. Protect the skin surrounding the warts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vaseline.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Apply podophyllin carefully to the warts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the back of a matchstick. Leave it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for 4 to 6 hours then wash </a:t>
            </a:r>
            <a:r>
              <a:rPr sz="1600" spc="-15" dirty="0">
                <a:latin typeface="Arial"/>
                <a:cs typeface="Arial"/>
              </a:rPr>
              <a:t>off </a:t>
            </a:r>
            <a:r>
              <a:rPr sz="1600" spc="-5" dirty="0">
                <a:latin typeface="Arial"/>
                <a:cs typeface="Arial"/>
              </a:rPr>
              <a:t>with water and soap. Repeat weekly until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cleared.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Podophyllin is contra-indicated 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pregnancy!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2500">
              <a:latin typeface="Arial"/>
              <a:cs typeface="Arial"/>
            </a:endParaRPr>
          </a:p>
          <a:p>
            <a:pPr marL="332740" marR="701675" indent="-320040">
              <a:lnSpc>
                <a:spcPct val="80000"/>
              </a:lnSpc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Trichlorocacetic </a:t>
            </a:r>
            <a:r>
              <a:rPr sz="1600" spc="-5" dirty="0">
                <a:latin typeface="Arial"/>
                <a:cs typeface="Arial"/>
              </a:rPr>
              <a:t>acid 50-88% solution, applied in the clinic, may be used </a:t>
            </a:r>
            <a:r>
              <a:rPr sz="1600" dirty="0">
                <a:latin typeface="Arial"/>
                <a:cs typeface="Arial"/>
              </a:rPr>
              <a:t>in  </a:t>
            </a:r>
            <a:r>
              <a:rPr sz="1600" spc="-20" dirty="0">
                <a:latin typeface="Arial"/>
                <a:cs typeface="Arial"/>
              </a:rPr>
              <a:t>pregnancy.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Cryosurgery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liquid nitrogen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Cauterisation of large and/or refractive genital warts. This can be a very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useful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procedure but is controversial in immune suppression because the warts tend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recur quickly and extensive. When patients are severely disabled by their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genital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warts, </a:t>
            </a:r>
            <a:r>
              <a:rPr sz="1600" spc="-1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may however not have much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choice.</a:t>
            </a:r>
            <a:endParaRPr sz="1600">
              <a:latin typeface="Arial"/>
              <a:cs typeface="Arial"/>
            </a:endParaRPr>
          </a:p>
          <a:p>
            <a:pPr marL="332740" marR="125095" indent="-320040">
              <a:lnSpc>
                <a:spcPts val="1540"/>
              </a:lnSpc>
              <a:spcBef>
                <a:spcPts val="68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30" dirty="0">
                <a:latin typeface="Arial"/>
                <a:cs typeface="Arial"/>
              </a:rPr>
              <a:t>Topical </a:t>
            </a:r>
            <a:r>
              <a:rPr sz="1600" spc="-5" dirty="0">
                <a:latin typeface="Arial"/>
                <a:cs typeface="Arial"/>
              </a:rPr>
              <a:t>5% 5-fluoro-uracil cream (Efudix) may be used once daily to once weekly  for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3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up to 6 months after any of these treatments to prevent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recurrences.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Efudix is contra-indicated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pregnancy.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Examine partners and perform syphilis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serology.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70" y="392633"/>
            <a:ext cx="7287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MOLLUSCUM </a:t>
            </a:r>
            <a:r>
              <a:rPr spc="-35" dirty="0"/>
              <a:t>CONTAGIOSUM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918450" cy="4471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These infectious </a:t>
            </a:r>
            <a:r>
              <a:rPr sz="2200" dirty="0">
                <a:latin typeface="Arial"/>
                <a:cs typeface="Arial"/>
              </a:rPr>
              <a:t>dome-shaped </a:t>
            </a:r>
            <a:r>
              <a:rPr sz="2200" spc="-5" dirty="0">
                <a:latin typeface="Arial"/>
                <a:cs typeface="Arial"/>
              </a:rPr>
              <a:t>papules are caused by a </a:t>
            </a:r>
            <a:r>
              <a:rPr sz="2200" spc="5" dirty="0">
                <a:latin typeface="Arial"/>
                <a:cs typeface="Arial"/>
              </a:rPr>
              <a:t>pox-  </a:t>
            </a:r>
            <a:r>
              <a:rPr sz="2200" spc="-5" dirty="0">
                <a:latin typeface="Arial"/>
                <a:cs typeface="Arial"/>
              </a:rPr>
              <a:t>virus.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They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have a central dimple in which often typical whitish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cheesy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material can</a:t>
            </a:r>
            <a:endParaRPr sz="2200">
              <a:latin typeface="Arial"/>
              <a:cs typeface="Arial"/>
            </a:endParaRPr>
          </a:p>
          <a:p>
            <a:pPr marL="332740" marR="38417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be seen, </a:t>
            </a:r>
            <a:r>
              <a:rPr sz="2200" dirty="0">
                <a:latin typeface="Arial"/>
                <a:cs typeface="Arial"/>
              </a:rPr>
              <a:t>it </a:t>
            </a:r>
            <a:r>
              <a:rPr sz="2200" spc="-5" dirty="0">
                <a:latin typeface="Arial"/>
                <a:cs typeface="Arial"/>
              </a:rPr>
              <a:t>looks like a little white ball. Molluscum normally  occurs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small children in areas of warmth, moisture and friction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such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as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armpits and the groins, and on the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face.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2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Generally they are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self-limiting</a:t>
            </a:r>
            <a:endParaRPr sz="2200">
              <a:latin typeface="Arial"/>
              <a:cs typeface="Arial"/>
            </a:endParaRPr>
          </a:p>
          <a:p>
            <a:pPr marL="332740" marR="836294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08940" algn="l"/>
                <a:tab pos="409575" algn="l"/>
                <a:tab pos="3717290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When they occur in adults, particularly when there are  multiple and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large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lesions,	</a:t>
            </a:r>
            <a:r>
              <a:rPr sz="2200" spc="-5" dirty="0">
                <a:latin typeface="Arial"/>
                <a:cs typeface="Arial"/>
              </a:rPr>
              <a:t>there may be  </a:t>
            </a:r>
            <a:r>
              <a:rPr sz="2200" dirty="0">
                <a:latin typeface="Arial"/>
                <a:cs typeface="Arial"/>
              </a:rPr>
              <a:t>immunosuppression.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0818" y="1357248"/>
            <a:ext cx="6357365" cy="5500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5870" y="87884"/>
            <a:ext cx="7286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MOLLUSCUM</a:t>
            </a:r>
            <a:r>
              <a:rPr spc="-15" dirty="0"/>
              <a:t> </a:t>
            </a:r>
            <a:r>
              <a:rPr spc="-35" dirty="0"/>
              <a:t>CONTAGIOSUM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70" y="87884"/>
            <a:ext cx="7286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MOLLUSCUM</a:t>
            </a:r>
            <a:r>
              <a:rPr spc="-15" dirty="0"/>
              <a:t> </a:t>
            </a:r>
            <a:r>
              <a:rPr spc="-35" dirty="0"/>
              <a:t>CONTAGIOSUM</a:t>
            </a:r>
          </a:p>
        </p:txBody>
      </p:sp>
      <p:sp>
        <p:nvSpPr>
          <p:cNvPr id="3" name="object 3"/>
          <p:cNvSpPr/>
          <p:nvPr/>
        </p:nvSpPr>
        <p:spPr>
          <a:xfrm>
            <a:off x="1211262" y="1838248"/>
            <a:ext cx="6356350" cy="453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568575" marR="5080" indent="-169545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molluscum  contagiosum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565390" cy="45923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21336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Prick the centre </a:t>
            </a:r>
            <a:r>
              <a:rPr sz="2700" spc="-5" dirty="0">
                <a:latin typeface="Arial"/>
                <a:cs typeface="Arial"/>
              </a:rPr>
              <a:t>with a </a:t>
            </a:r>
            <a:r>
              <a:rPr sz="2700" dirty="0">
                <a:latin typeface="Arial"/>
                <a:cs typeface="Arial"/>
              </a:rPr>
              <a:t>sharpened</a:t>
            </a:r>
            <a:r>
              <a:rPr sz="2700" spc="-10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matchstick  </a:t>
            </a:r>
            <a:r>
              <a:rPr sz="2700" spc="-5" dirty="0">
                <a:latin typeface="Arial"/>
                <a:cs typeface="Arial"/>
              </a:rPr>
              <a:t>and press out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contents.</a:t>
            </a:r>
            <a:endParaRPr sz="2700">
              <a:latin typeface="Arial"/>
              <a:cs typeface="Arial"/>
            </a:endParaRPr>
          </a:p>
          <a:p>
            <a:pPr marL="332740" marR="120014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Curettage with a </a:t>
            </a:r>
            <a:r>
              <a:rPr sz="2700" dirty="0">
                <a:latin typeface="Arial"/>
                <a:cs typeface="Arial"/>
              </a:rPr>
              <a:t>sharp curette </a:t>
            </a:r>
            <a:r>
              <a:rPr sz="2700" spc="-5" dirty="0">
                <a:latin typeface="Arial"/>
                <a:cs typeface="Arial"/>
              </a:rPr>
              <a:t>or lance with a  pin.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ts val="259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Use betadine </a:t>
            </a:r>
            <a:r>
              <a:rPr sz="2700" dirty="0">
                <a:latin typeface="Arial"/>
                <a:cs typeface="Arial"/>
              </a:rPr>
              <a:t>solution </a:t>
            </a:r>
            <a:r>
              <a:rPr sz="2700" spc="-5" dirty="0">
                <a:latin typeface="Arial"/>
                <a:cs typeface="Arial"/>
              </a:rPr>
              <a:t>or scrub </a:t>
            </a:r>
            <a:r>
              <a:rPr sz="2700" dirty="0">
                <a:latin typeface="Arial"/>
                <a:cs typeface="Arial"/>
              </a:rPr>
              <a:t>after the </a:t>
            </a:r>
            <a:r>
              <a:rPr sz="2700" spc="-5" dirty="0">
                <a:latin typeface="Arial"/>
                <a:cs typeface="Arial"/>
              </a:rPr>
              <a:t>above  until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dry.</a:t>
            </a:r>
            <a:endParaRPr sz="2700">
              <a:latin typeface="Arial"/>
              <a:cs typeface="Arial"/>
            </a:endParaRPr>
          </a:p>
          <a:p>
            <a:pPr marL="332740" marR="330835" indent="-320040">
              <a:lnSpc>
                <a:spcPct val="8000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Caustic pencil </a:t>
            </a:r>
            <a:r>
              <a:rPr sz="2700" dirty="0">
                <a:latin typeface="Arial"/>
                <a:cs typeface="Arial"/>
              </a:rPr>
              <a:t>(silver </a:t>
            </a:r>
            <a:r>
              <a:rPr sz="2700" spc="-5" dirty="0">
                <a:latin typeface="Arial"/>
                <a:cs typeface="Arial"/>
              </a:rPr>
              <a:t>nitrate </a:t>
            </a:r>
            <a:r>
              <a:rPr sz="2700" dirty="0">
                <a:latin typeface="Arial"/>
                <a:cs typeface="Arial"/>
              </a:rPr>
              <a:t>pencil) for </a:t>
            </a:r>
            <a:r>
              <a:rPr sz="2700" spc="-5" dirty="0">
                <a:latin typeface="Arial"/>
                <a:cs typeface="Arial"/>
              </a:rPr>
              <a:t>small  molluscum.</a:t>
            </a:r>
            <a:endParaRPr sz="2700">
              <a:latin typeface="Arial"/>
              <a:cs typeface="Arial"/>
            </a:endParaRPr>
          </a:p>
          <a:p>
            <a:pPr marL="332740" marR="42545" indent="-320040">
              <a:lnSpc>
                <a:spcPts val="2590"/>
              </a:lnSpc>
              <a:spcBef>
                <a:spcPts val="6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Caustic </a:t>
            </a:r>
            <a:r>
              <a:rPr sz="2700" dirty="0">
                <a:latin typeface="Arial"/>
                <a:cs typeface="Arial"/>
              </a:rPr>
              <a:t>treatment </a:t>
            </a:r>
            <a:r>
              <a:rPr sz="2700" spc="-5" dirty="0">
                <a:latin typeface="Arial"/>
                <a:cs typeface="Arial"/>
              </a:rPr>
              <a:t>with 80% phenol or 50-88%  </a:t>
            </a:r>
            <a:r>
              <a:rPr sz="2700" dirty="0">
                <a:latin typeface="Arial"/>
                <a:cs typeface="Arial"/>
              </a:rPr>
              <a:t>trichloro </a:t>
            </a:r>
            <a:r>
              <a:rPr sz="2700" spc="-5" dirty="0">
                <a:latin typeface="Arial"/>
                <a:cs typeface="Arial"/>
              </a:rPr>
              <a:t>acidic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acid.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Freeze </a:t>
            </a:r>
            <a:r>
              <a:rPr sz="2700" dirty="0">
                <a:latin typeface="Arial"/>
                <a:cs typeface="Arial"/>
              </a:rPr>
              <a:t>with liquid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nitrogen.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10" dirty="0">
                <a:latin typeface="Arial"/>
                <a:cs typeface="Arial"/>
              </a:rPr>
              <a:t>60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501" y="87884"/>
            <a:ext cx="5938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PARASITIC</a:t>
            </a:r>
            <a:r>
              <a:rPr spc="-25" dirty="0"/>
              <a:t> </a:t>
            </a:r>
            <a:r>
              <a:rPr spc="-5" dirty="0"/>
              <a:t>INFECTIONS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7736205" cy="48164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CREEPING ERUPTION / </a:t>
            </a:r>
            <a:r>
              <a:rPr sz="2000" spc="-35" dirty="0">
                <a:latin typeface="Arial"/>
                <a:cs typeface="Arial"/>
              </a:rPr>
              <a:t>LARVA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MIGRANS</a:t>
            </a: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larvae of hookworms of cats and dogs usually cause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disease.</a:t>
            </a:r>
          </a:p>
          <a:p>
            <a:pPr marL="332740" marR="555625" indent="-320040">
              <a:lnSpc>
                <a:spcPts val="192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They enter the skin accidentally and migrate through the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skin  leaving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</a:p>
          <a:p>
            <a:pPr marL="332740" marR="207645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very </a:t>
            </a:r>
            <a:r>
              <a:rPr sz="2000" spc="-25" dirty="0">
                <a:latin typeface="Arial"/>
                <a:cs typeface="Arial"/>
              </a:rPr>
              <a:t>itchy, </a:t>
            </a:r>
            <a:r>
              <a:rPr sz="2000" dirty="0">
                <a:latin typeface="Arial"/>
                <a:cs typeface="Arial"/>
              </a:rPr>
              <a:t>winding red trail of inflamed skin behind them.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Larvae  may</a:t>
            </a:r>
          </a:p>
          <a:p>
            <a:pPr marL="332740" marR="42799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travel 1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5 cm or more </a:t>
            </a:r>
            <a:r>
              <a:rPr sz="2000" spc="-25" dirty="0">
                <a:latin typeface="Arial"/>
                <a:cs typeface="Arial"/>
              </a:rPr>
              <a:t>daily. </a:t>
            </a:r>
            <a:r>
              <a:rPr sz="2000" spc="-5" dirty="0">
                <a:latin typeface="Arial"/>
                <a:cs typeface="Arial"/>
              </a:rPr>
              <a:t>Sites </a:t>
            </a:r>
            <a:r>
              <a:rPr sz="2000" dirty="0">
                <a:latin typeface="Arial"/>
                <a:cs typeface="Arial"/>
              </a:rPr>
              <a:t>of penetration are those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 contact</a:t>
            </a:r>
          </a:p>
          <a:p>
            <a:pPr marL="332740" marR="19685" indent="-320040">
              <a:lnSpc>
                <a:spcPts val="192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with the ground, usually the feet or especially in small children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thighs</a:t>
            </a:r>
          </a:p>
          <a:p>
            <a:pPr marL="332740" marR="591820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and buttocks. The larva can also be transmitted </a:t>
            </a:r>
            <a:r>
              <a:rPr sz="2000" spc="-5" dirty="0">
                <a:latin typeface="Arial"/>
                <a:cs typeface="Arial"/>
              </a:rPr>
              <a:t>via </a:t>
            </a:r>
            <a:r>
              <a:rPr sz="2000" dirty="0">
                <a:latin typeface="Arial"/>
                <a:cs typeface="Arial"/>
              </a:rPr>
              <a:t>towels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 clothes,</a:t>
            </a:r>
          </a:p>
          <a:p>
            <a:pPr marL="332740" indent="-320040">
              <a:lnSpc>
                <a:spcPct val="100000"/>
              </a:lnSpc>
              <a:spcBef>
                <a:spcPts val="23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which have been in contact with the infected soil. Scratching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often</a:t>
            </a:r>
            <a:endParaRPr sz="2000" dirty="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causes secondary infection and eczema. If untreated, the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larvae</a:t>
            </a:r>
          </a:p>
          <a:p>
            <a:pPr marL="332740" indent="-320040">
              <a:lnSpc>
                <a:spcPct val="100000"/>
              </a:lnSpc>
              <a:spcBef>
                <a:spcPts val="21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eventually die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some weeks or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months.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236" y="360629"/>
            <a:ext cx="4819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PITYRIASIS</a:t>
            </a:r>
            <a:r>
              <a:rPr sz="4400" spc="-250" dirty="0"/>
              <a:t> </a:t>
            </a:r>
            <a:r>
              <a:rPr sz="4400" dirty="0"/>
              <a:t>ALBA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75970" y="1928748"/>
            <a:ext cx="8655685" cy="3500754"/>
            <a:chOff x="75970" y="1928748"/>
            <a:chExt cx="8655685" cy="3500754"/>
          </a:xfrm>
        </p:grpSpPr>
        <p:sp>
          <p:nvSpPr>
            <p:cNvPr id="4" name="object 4"/>
            <p:cNvSpPr/>
            <p:nvPr/>
          </p:nvSpPr>
          <p:spPr>
            <a:xfrm>
              <a:off x="75970" y="1928748"/>
              <a:ext cx="4996053" cy="3500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2126" y="2071750"/>
              <a:ext cx="3659124" cy="3286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24" y="1468081"/>
            <a:ext cx="8286775" cy="517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3067050" marR="5080" indent="-230822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CREEPING </a:t>
            </a:r>
            <a:r>
              <a:rPr sz="3600" dirty="0"/>
              <a:t>ERUPTION /</a:t>
            </a:r>
            <a:r>
              <a:rPr sz="3600" spc="-55" dirty="0"/>
              <a:t> </a:t>
            </a:r>
            <a:r>
              <a:rPr sz="3600" spc="-70" dirty="0"/>
              <a:t>LARVA  </a:t>
            </a:r>
            <a:r>
              <a:rPr sz="3600" spc="-5" dirty="0"/>
              <a:t>MIGRANS</a:t>
            </a:r>
            <a:endParaRPr sz="360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946400" marR="5080" indent="-25622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CREEPING </a:t>
            </a:r>
            <a:r>
              <a:rPr spc="-10" dirty="0"/>
              <a:t>ERUPTION </a:t>
            </a:r>
            <a:r>
              <a:rPr spc="-5" dirty="0"/>
              <a:t>/ </a:t>
            </a:r>
            <a:r>
              <a:rPr spc="-85" dirty="0"/>
              <a:t>LARVA  </a:t>
            </a:r>
            <a:r>
              <a:rPr spc="-5" dirty="0"/>
              <a:t>MIGRANS</a:t>
            </a:r>
          </a:p>
        </p:txBody>
      </p:sp>
      <p:sp>
        <p:nvSpPr>
          <p:cNvPr id="3" name="object 3"/>
          <p:cNvSpPr/>
          <p:nvPr/>
        </p:nvSpPr>
        <p:spPr>
          <a:xfrm>
            <a:off x="1214412" y="1714487"/>
            <a:ext cx="6858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925" y="0"/>
            <a:ext cx="600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creeping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2934" y="392633"/>
            <a:ext cx="2054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eru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564894"/>
            <a:ext cx="7994015" cy="478980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38735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1320" algn="l"/>
                <a:tab pos="401955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Freezing the skin about 1 cm ahead of the </a:t>
            </a:r>
            <a:r>
              <a:rPr sz="2000" spc="-5" dirty="0">
                <a:latin typeface="Arial"/>
                <a:cs typeface="Arial"/>
              </a:rPr>
              <a:t>visible trail, this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where  the head of the larva is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found.</a:t>
            </a:r>
            <a:endParaRPr sz="2000">
              <a:latin typeface="Arial"/>
              <a:cs typeface="Arial"/>
            </a:endParaRPr>
          </a:p>
          <a:p>
            <a:pPr marL="401320" indent="-389255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1320" algn="l"/>
                <a:tab pos="401955" algn="l"/>
              </a:tabLst>
            </a:pPr>
            <a:r>
              <a:rPr sz="2000" dirty="0">
                <a:latin typeface="Arial"/>
                <a:cs typeface="Arial"/>
              </a:rPr>
              <a:t>Chlorethyl </a:t>
            </a:r>
            <a:r>
              <a:rPr sz="2000" spc="-25" dirty="0">
                <a:latin typeface="Arial"/>
                <a:cs typeface="Arial"/>
              </a:rPr>
              <a:t>spray, </a:t>
            </a:r>
            <a:r>
              <a:rPr sz="2000" dirty="0">
                <a:latin typeface="Arial"/>
                <a:cs typeface="Arial"/>
              </a:rPr>
              <a:t>liquid nitrogen, solid carbon dioxide may be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used,</a:t>
            </a:r>
            <a:endParaRPr sz="2000">
              <a:latin typeface="Arial"/>
              <a:cs typeface="Arial"/>
            </a:endParaRPr>
          </a:p>
          <a:p>
            <a:pPr marL="332740" marR="563880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even plain ice can be tried. This is only </a:t>
            </a:r>
            <a:r>
              <a:rPr sz="2000" spc="-5" dirty="0">
                <a:latin typeface="Arial"/>
                <a:cs typeface="Arial"/>
              </a:rPr>
              <a:t>effective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experienced  hands.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Albendazole 400 mg twice daily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3 days for adults and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children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1920"/>
              </a:lnSpc>
            </a:pPr>
            <a:r>
              <a:rPr sz="2000" dirty="0">
                <a:latin typeface="Arial"/>
                <a:cs typeface="Arial"/>
              </a:rPr>
              <a:t>&gt; 2 years of age, 200 mg twice daily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3 days for children &lt;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years 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age.</a:t>
            </a:r>
            <a:endParaRPr sz="2000">
              <a:latin typeface="Arial"/>
              <a:cs typeface="Arial"/>
            </a:endParaRPr>
          </a:p>
          <a:p>
            <a:pPr marL="332740" marR="549910" indent="-320040">
              <a:lnSpc>
                <a:spcPts val="192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Thiabendazole 10-15% cream or ointment 4 </a:t>
            </a:r>
            <a:r>
              <a:rPr sz="2000" spc="-5" dirty="0">
                <a:latin typeface="Arial"/>
                <a:cs typeface="Arial"/>
              </a:rPr>
              <a:t>times </a:t>
            </a:r>
            <a:r>
              <a:rPr sz="2000" dirty="0">
                <a:latin typeface="Arial"/>
                <a:cs typeface="Arial"/>
              </a:rPr>
              <a:t>daily until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  days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the burrows have disappeared (usually </a:t>
            </a:r>
            <a:r>
              <a:rPr sz="2000" spc="10" dirty="0">
                <a:latin typeface="Arial"/>
                <a:cs typeface="Arial"/>
              </a:rPr>
              <a:t>1-2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weeks).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2850">
              <a:latin typeface="Arial"/>
              <a:cs typeface="Arial"/>
            </a:endParaRPr>
          </a:p>
          <a:p>
            <a:pPr marL="332740" marR="5080" indent="-320040">
              <a:lnSpc>
                <a:spcPts val="192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</a:t>
            </a:r>
            <a:r>
              <a:rPr sz="2000" spc="-15" dirty="0">
                <a:latin typeface="Arial"/>
                <a:cs typeface="Arial"/>
              </a:rPr>
              <a:t>Treat </a:t>
            </a:r>
            <a:r>
              <a:rPr sz="2000" dirty="0">
                <a:latin typeface="Arial"/>
                <a:cs typeface="Arial"/>
              </a:rPr>
              <a:t>superinfection with betadine scrub, potassium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permanganate  solution,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gentian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5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5" dirty="0">
                <a:latin typeface="Arial"/>
                <a:cs typeface="Arial"/>
              </a:rPr>
              <a:t>violet </a:t>
            </a:r>
            <a:r>
              <a:rPr sz="2000" dirty="0">
                <a:latin typeface="Arial"/>
                <a:cs typeface="Arial"/>
              </a:rPr>
              <a:t>paint or if severe antibiotics (see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impetigo).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Ivermectin 3-12 mg in a single dose depending on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bodyweight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158" y="87884"/>
            <a:ext cx="2279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SCABIES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1564894"/>
            <a:ext cx="8031480" cy="510716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70840" marR="61594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Scabies is an infection caused by the </a:t>
            </a:r>
            <a:r>
              <a:rPr sz="2000" spc="-5" dirty="0">
                <a:latin typeface="Arial"/>
                <a:cs typeface="Arial"/>
              </a:rPr>
              <a:t>mite </a:t>
            </a:r>
            <a:r>
              <a:rPr sz="2000" dirty="0">
                <a:latin typeface="Arial"/>
                <a:cs typeface="Arial"/>
              </a:rPr>
              <a:t>Sarcoptes scabiei,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  </a:t>
            </a:r>
            <a:r>
              <a:rPr sz="2000" spc="-5" dirty="0">
                <a:latin typeface="Arial"/>
                <a:cs typeface="Arial"/>
              </a:rPr>
              <a:t>lives</a:t>
            </a:r>
            <a:endParaRPr sz="2000" dirty="0">
              <a:latin typeface="Arial"/>
              <a:cs typeface="Arial"/>
            </a:endParaRPr>
          </a:p>
          <a:p>
            <a:pPr marL="3708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and moves in the skin producing burrows (S-shaped ridges),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small</a:t>
            </a:r>
          </a:p>
          <a:p>
            <a:pPr marL="3708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blisters</a:t>
            </a:r>
          </a:p>
          <a:p>
            <a:pPr marL="370840" marR="766445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and papules. Itching is especially severe at night, and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causes  scratch</a:t>
            </a:r>
          </a:p>
          <a:p>
            <a:pPr marL="370840" marR="40513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marks and very commonly secondary infection with pustules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crusts.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450" dirty="0">
              <a:latin typeface="Arial"/>
              <a:cs typeface="Arial"/>
            </a:endParaRPr>
          </a:p>
          <a:p>
            <a:pPr marL="3708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Lesions occur preferentially between the fingers, on the sides of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</a:p>
          <a:p>
            <a:pPr marL="370840" marR="19939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hands and </a:t>
            </a:r>
            <a:r>
              <a:rPr sz="2000" spc="-5" dirty="0">
                <a:latin typeface="Arial"/>
                <a:cs typeface="Arial"/>
              </a:rPr>
              <a:t>feet, </a:t>
            </a:r>
            <a:r>
              <a:rPr sz="2000" dirty="0">
                <a:latin typeface="Arial"/>
                <a:cs typeface="Arial"/>
              </a:rPr>
              <a:t>on the </a:t>
            </a:r>
            <a:r>
              <a:rPr sz="2000" spc="-5" dirty="0">
                <a:latin typeface="Arial"/>
                <a:cs typeface="Arial"/>
              </a:rPr>
              <a:t>flexor </a:t>
            </a:r>
            <a:r>
              <a:rPr sz="2000" dirty="0">
                <a:latin typeface="Arial"/>
                <a:cs typeface="Arial"/>
              </a:rPr>
              <a:t>sides of the wrists,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armpits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on</a:t>
            </a:r>
          </a:p>
          <a:p>
            <a:pPr marL="3708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sz="2000" dirty="0">
                <a:latin typeface="Arial"/>
                <a:cs typeface="Arial"/>
              </a:rPr>
              <a:t>the genitals 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buttocks.</a:t>
            </a:r>
          </a:p>
          <a:p>
            <a:pPr marL="370840" marR="55880" indent="-320040">
              <a:lnSpc>
                <a:spcPct val="8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lang="en-US" sz="2000" dirty="0" smtClean="0">
                <a:latin typeface="Arial"/>
                <a:cs typeface="Arial"/>
              </a:rPr>
              <a:t>In infants and small children palms, </a:t>
            </a:r>
            <a:r>
              <a:rPr lang="en-US" sz="2000" dirty="0" err="1" smtClean="0">
                <a:latin typeface="Arial"/>
                <a:cs typeface="Arial"/>
              </a:rPr>
              <a:t>soles,head</a:t>
            </a:r>
            <a:r>
              <a:rPr lang="en-US" sz="2000" dirty="0" smtClean="0">
                <a:latin typeface="Arial"/>
                <a:cs typeface="Arial"/>
              </a:rPr>
              <a:t> and neck are </a:t>
            </a:r>
            <a:r>
              <a:rPr lang="en-US" sz="2000" spc="-5" dirty="0" smtClean="0">
                <a:latin typeface="Arial"/>
                <a:cs typeface="Arial"/>
              </a:rPr>
              <a:t>often  affected. </a:t>
            </a:r>
            <a:r>
              <a:rPr lang="en-US" sz="2000" dirty="0" smtClean="0">
                <a:latin typeface="Arial"/>
                <a:cs typeface="Arial"/>
              </a:rPr>
              <a:t>Scabies is primarily spread through close personal</a:t>
            </a:r>
            <a:r>
              <a:rPr lang="en-US" sz="2000" spc="-2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contact  but may be transmitted </a:t>
            </a:r>
            <a:r>
              <a:rPr lang="en-US" sz="2000" spc="-425" dirty="0" err="1" smtClean="0">
                <a:latin typeface="Arial"/>
                <a:cs typeface="Arial"/>
              </a:rPr>
              <a:t>t</a:t>
            </a:r>
            <a:r>
              <a:rPr lang="en-US" sz="2100" spc="-637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lang="en-US" sz="2000" spc="-425" dirty="0" err="1" smtClean="0">
                <a:latin typeface="Arial"/>
                <a:cs typeface="Arial"/>
              </a:rPr>
              <a:t>h</a:t>
            </a:r>
            <a:r>
              <a:rPr lang="en-US" sz="2100" spc="-637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lang="en-US" sz="2000" spc="-425" dirty="0" err="1" smtClean="0">
                <a:latin typeface="Arial"/>
                <a:cs typeface="Arial"/>
              </a:rPr>
              <a:t>ro</a:t>
            </a:r>
            <a:r>
              <a:rPr lang="en-US" sz="2100" spc="-637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lang="en-US" sz="2000" spc="-425" dirty="0" err="1" smtClean="0">
                <a:latin typeface="Arial"/>
                <a:cs typeface="Arial"/>
              </a:rPr>
              <a:t>u</a:t>
            </a:r>
            <a:r>
              <a:rPr lang="en-US" sz="2100" spc="-637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ee</a:t>
            </a:r>
            <a:r>
              <a:rPr lang="en-US" sz="2000" spc="-425" dirty="0" err="1" smtClean="0">
                <a:latin typeface="Arial"/>
                <a:cs typeface="Arial"/>
              </a:rPr>
              <a:t>g</a:t>
            </a:r>
            <a:r>
              <a:rPr lang="en-US" sz="2100" spc="-637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tw</a:t>
            </a:r>
            <a:r>
              <a:rPr lang="en-US" sz="2000" spc="-425" dirty="0" err="1" smtClean="0">
                <a:latin typeface="Arial"/>
                <a:cs typeface="Arial"/>
              </a:rPr>
              <a:t>h</a:t>
            </a:r>
            <a:r>
              <a:rPr lang="en-US" sz="2100" spc="-637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lang="en-US" sz="2000" spc="-425" dirty="0" err="1" smtClean="0">
                <a:latin typeface="Arial"/>
                <a:cs typeface="Arial"/>
              </a:rPr>
              <a:t>c</a:t>
            </a:r>
            <a:r>
              <a:rPr lang="en-US" sz="2100" spc="-637" baseline="11904" dirty="0" smtClean="0">
                <a:solidFill>
                  <a:srgbClr val="775F54"/>
                </a:solidFill>
                <a:latin typeface="Arial"/>
                <a:cs typeface="Arial"/>
              </a:rPr>
              <a:t>-</a:t>
            </a:r>
            <a:r>
              <a:rPr lang="en-US" sz="2100" spc="-7" baseline="11904" dirty="0" smtClean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lang="en-US" sz="2000" spc="-370" dirty="0" err="1" smtClean="0">
                <a:latin typeface="Arial"/>
                <a:cs typeface="Arial"/>
              </a:rPr>
              <a:t>lo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h</a:t>
            </a:r>
            <a:r>
              <a:rPr lang="en-US" sz="2000" spc="-370" dirty="0" err="1" smtClean="0">
                <a:latin typeface="Arial"/>
                <a:cs typeface="Arial"/>
              </a:rPr>
              <a:t>t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lang="en-US" sz="2000" spc="-370" dirty="0" err="1" smtClean="0">
                <a:latin typeface="Arial"/>
                <a:cs typeface="Arial"/>
              </a:rPr>
              <a:t>h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rm</a:t>
            </a:r>
            <a:r>
              <a:rPr lang="en-US" sz="2000" spc="-370" dirty="0" err="1" smtClean="0">
                <a:latin typeface="Arial"/>
                <a:cs typeface="Arial"/>
              </a:rPr>
              <a:t>in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ac</a:t>
            </a:r>
            <a:r>
              <a:rPr lang="en-US" sz="2000" spc="-370" dirty="0" err="1" smtClean="0">
                <a:latin typeface="Arial"/>
                <a:cs typeface="Arial"/>
              </a:rPr>
              <a:t>g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o</a:t>
            </a:r>
            <a:r>
              <a:rPr lang="en-US" sz="2000" spc="-370" dirty="0" err="1" smtClean="0">
                <a:latin typeface="Arial"/>
                <a:cs typeface="Arial"/>
              </a:rPr>
              <a:t>,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lo</a:t>
            </a:r>
            <a:r>
              <a:rPr lang="en-US" sz="2000" spc="-370" dirty="0" err="1" smtClean="0">
                <a:latin typeface="Arial"/>
                <a:cs typeface="Arial"/>
              </a:rPr>
              <a:t>l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g</a:t>
            </a:r>
            <a:r>
              <a:rPr lang="en-US" sz="2000" spc="-370" dirty="0" err="1" smtClean="0">
                <a:latin typeface="Arial"/>
                <a:cs typeface="Arial"/>
              </a:rPr>
              <a:t>in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is</a:t>
            </a:r>
            <a:r>
              <a:rPr lang="en-US" sz="2000" spc="-370" dirty="0" err="1" smtClean="0">
                <a:latin typeface="Arial"/>
                <a:cs typeface="Arial"/>
              </a:rPr>
              <a:t>e</a:t>
            </a:r>
            <a:r>
              <a:rPr lang="en-US" sz="2100" spc="-555" baseline="11904" dirty="0" err="1" smtClean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lang="en-US" sz="2100" spc="-555" baseline="11904" dirty="0" smtClean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n, or</a:t>
            </a:r>
            <a:r>
              <a:rPr lang="en-US" sz="2000" spc="-13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towels.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2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158" y="392633"/>
            <a:ext cx="228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SC</a:t>
            </a:r>
            <a:r>
              <a:rPr spc="-25" dirty="0"/>
              <a:t>A</a:t>
            </a:r>
            <a:r>
              <a:rPr spc="-5" dirty="0"/>
              <a:t>BIES</a:t>
            </a:r>
          </a:p>
        </p:txBody>
      </p:sp>
      <p:sp>
        <p:nvSpPr>
          <p:cNvPr id="3" name="object 3"/>
          <p:cNvSpPr/>
          <p:nvPr/>
        </p:nvSpPr>
        <p:spPr>
          <a:xfrm>
            <a:off x="705573" y="1643087"/>
            <a:ext cx="8009890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158" y="392633"/>
            <a:ext cx="228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SC</a:t>
            </a:r>
            <a:r>
              <a:rPr spc="-25" dirty="0"/>
              <a:t>A</a:t>
            </a:r>
            <a:r>
              <a:rPr spc="-5" dirty="0"/>
              <a:t>BIES</a:t>
            </a:r>
          </a:p>
        </p:txBody>
      </p:sp>
      <p:sp>
        <p:nvSpPr>
          <p:cNvPr id="3" name="object 3"/>
          <p:cNvSpPr/>
          <p:nvPr/>
        </p:nvSpPr>
        <p:spPr>
          <a:xfrm>
            <a:off x="957300" y="1643062"/>
            <a:ext cx="7505573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2417" y="87884"/>
            <a:ext cx="5756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dirty="0"/>
              <a:t> </a:t>
            </a:r>
            <a:r>
              <a:rPr spc="-5" dirty="0"/>
              <a:t>scabies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9900"/>
            <a:ext cx="7939405" cy="46748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09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Whichever treatment is chosen, </a:t>
            </a:r>
            <a:r>
              <a:rPr sz="1600" dirty="0">
                <a:latin typeface="Arial"/>
                <a:cs typeface="Arial"/>
              </a:rPr>
              <a:t>it </a:t>
            </a:r>
            <a:r>
              <a:rPr sz="1600" spc="-5" dirty="0">
                <a:latin typeface="Arial"/>
                <a:cs typeface="Arial"/>
              </a:rPr>
              <a:t>is essential to treat all close contacts of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patients, e.g. people sharing the same household. Also linen and clothing should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washed or aired for at least 24 hours at the time of treatment. Secondary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infection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should be treated like impetigo for 5 </a:t>
            </a:r>
            <a:r>
              <a:rPr sz="1600" spc="-10" dirty="0">
                <a:latin typeface="Arial"/>
                <a:cs typeface="Arial"/>
              </a:rPr>
              <a:t>days. </a:t>
            </a:r>
            <a:r>
              <a:rPr sz="1600" spc="-5" dirty="0">
                <a:latin typeface="Arial"/>
                <a:cs typeface="Arial"/>
              </a:rPr>
              <a:t>Lesions should be closed before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applying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scabies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treatment.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Font typeface="Wingdings"/>
              <a:buChar char=""/>
            </a:pPr>
            <a:endParaRPr sz="2550">
              <a:latin typeface="Arial"/>
              <a:cs typeface="Arial"/>
            </a:endParaRPr>
          </a:p>
          <a:p>
            <a:pPr marL="332740" marR="424180" indent="-320040">
              <a:lnSpc>
                <a:spcPct val="80000"/>
              </a:lnSpc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Gamma benzene hexachloride (GBH) 1% lotion or cream. Apply from the neck  </a:t>
            </a:r>
            <a:r>
              <a:rPr sz="1600" spc="-10" dirty="0">
                <a:latin typeface="Arial"/>
                <a:cs typeface="Arial"/>
              </a:rPr>
              <a:t>down.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Allow to dry and </a:t>
            </a:r>
            <a:r>
              <a:rPr sz="1600" spc="-10" dirty="0">
                <a:latin typeface="Arial"/>
                <a:cs typeface="Arial"/>
              </a:rPr>
              <a:t>wash </a:t>
            </a:r>
            <a:r>
              <a:rPr sz="1600" spc="-15" dirty="0">
                <a:latin typeface="Arial"/>
                <a:cs typeface="Arial"/>
              </a:rPr>
              <a:t>off </a:t>
            </a:r>
            <a:r>
              <a:rPr sz="1600" spc="-5" dirty="0">
                <a:latin typeface="Arial"/>
                <a:cs typeface="Arial"/>
              </a:rPr>
              <a:t>after 24 hours. Give 10 ml for adults and 5 ml for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children</a:t>
            </a:r>
            <a:endParaRPr sz="1600">
              <a:latin typeface="Arial"/>
              <a:cs typeface="Arial"/>
            </a:endParaRPr>
          </a:p>
          <a:p>
            <a:pPr marL="332740" marR="695325" indent="-320040">
              <a:lnSpc>
                <a:spcPts val="1540"/>
              </a:lnSpc>
              <a:spcBef>
                <a:spcPts val="68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over 12 </a:t>
            </a:r>
            <a:r>
              <a:rPr sz="1600" spc="-10" dirty="0">
                <a:latin typeface="Arial"/>
                <a:cs typeface="Arial"/>
              </a:rPr>
              <a:t>years. </a:t>
            </a:r>
            <a:r>
              <a:rPr sz="1600" spc="-5" dirty="0">
                <a:latin typeface="Arial"/>
                <a:cs typeface="Arial"/>
              </a:rPr>
              <a:t>Do not use in </a:t>
            </a:r>
            <a:r>
              <a:rPr sz="1600" spc="-20" dirty="0">
                <a:latin typeface="Arial"/>
                <a:cs typeface="Arial"/>
              </a:rPr>
              <a:t>pregnancy, </a:t>
            </a:r>
            <a:r>
              <a:rPr sz="1600" spc="-5" dirty="0">
                <a:latin typeface="Arial"/>
                <a:cs typeface="Arial"/>
              </a:rPr>
              <a:t>breastfeeding mothers or babies &lt; 6  months.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Treat </a:t>
            </a:r>
            <a:r>
              <a:rPr sz="1600" spc="-5" dirty="0">
                <a:latin typeface="Arial"/>
                <a:cs typeface="Arial"/>
              </a:rPr>
              <a:t>children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benzyl benzoate 25% emulsion diluted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one part </a:t>
            </a:r>
            <a:r>
              <a:rPr sz="1600" spc="-10" dirty="0">
                <a:latin typeface="Arial"/>
                <a:cs typeface="Arial"/>
              </a:rPr>
              <a:t>water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(1:1).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Dilute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3 parts </a:t>
            </a:r>
            <a:r>
              <a:rPr sz="1600" spc="-10" dirty="0">
                <a:latin typeface="Arial"/>
                <a:cs typeface="Arial"/>
              </a:rPr>
              <a:t>water </a:t>
            </a:r>
            <a:r>
              <a:rPr sz="1600" spc="-5" dirty="0">
                <a:latin typeface="Arial"/>
                <a:cs typeface="Arial"/>
              </a:rPr>
              <a:t>(1:3) for infants. Apply for 3 nights, </a:t>
            </a:r>
            <a:r>
              <a:rPr sz="1600" spc="-10" dirty="0">
                <a:latin typeface="Arial"/>
                <a:cs typeface="Arial"/>
              </a:rPr>
              <a:t>wash off </a:t>
            </a:r>
            <a:r>
              <a:rPr sz="1600" spc="-5" dirty="0">
                <a:latin typeface="Arial"/>
                <a:cs typeface="Arial"/>
              </a:rPr>
              <a:t>each</a:t>
            </a:r>
            <a:r>
              <a:rPr sz="1600" spc="2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morning.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3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Sulphur 5-20% ointment twice </a:t>
            </a:r>
            <a:r>
              <a:rPr sz="1600" dirty="0">
                <a:latin typeface="Arial"/>
                <a:cs typeface="Arial"/>
              </a:rPr>
              <a:t>daily </a:t>
            </a:r>
            <a:r>
              <a:rPr sz="1600" spc="-5" dirty="0">
                <a:latin typeface="Arial"/>
                <a:cs typeface="Arial"/>
              </a:rPr>
              <a:t>for </a:t>
            </a:r>
            <a:r>
              <a:rPr sz="1600" dirty="0">
                <a:latin typeface="Arial"/>
                <a:cs typeface="Arial"/>
              </a:rPr>
              <a:t>1-2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weeks.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Scabies epidemics in institutions (prison, army camp, boarding school) may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treated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ivermectin.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2585" marR="5080" indent="-213550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NORWEGIAN</a:t>
            </a:r>
            <a:r>
              <a:rPr sz="4400" spc="-95" dirty="0"/>
              <a:t> </a:t>
            </a:r>
            <a:r>
              <a:rPr sz="4400" dirty="0"/>
              <a:t>(CRUSTED)  SCABIES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948930" cy="4471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100838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This is a variant of scabies where the skin lesions are  extremely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massive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and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extensive.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55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Thick, grey keratoses and crusts develop on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32740" marR="188595">
              <a:lnSpc>
                <a:spcPts val="2110"/>
              </a:lnSpc>
              <a:spcBef>
                <a:spcPts val="245"/>
              </a:spcBef>
            </a:pPr>
            <a:r>
              <a:rPr sz="2200" spc="-5" dirty="0">
                <a:latin typeface="Arial"/>
                <a:cs typeface="Arial"/>
              </a:rPr>
              <a:t>hands, elbows, knees and ankle joints and also extend to  areas not normally </a:t>
            </a:r>
            <a:r>
              <a:rPr sz="2200" spc="-10" dirty="0">
                <a:latin typeface="Arial"/>
                <a:cs typeface="Arial"/>
              </a:rPr>
              <a:t>affected </a:t>
            </a:r>
            <a:r>
              <a:rPr sz="2200" spc="-5" dirty="0">
                <a:latin typeface="Arial"/>
                <a:cs typeface="Arial"/>
              </a:rPr>
              <a:t>by scabies such as the face and  </a:t>
            </a:r>
            <a:r>
              <a:rPr sz="2200" dirty="0">
                <a:latin typeface="Arial"/>
                <a:cs typeface="Arial"/>
              </a:rPr>
              <a:t>scalp, </a:t>
            </a:r>
            <a:r>
              <a:rPr sz="2200" spc="-5" dirty="0">
                <a:latin typeface="Arial"/>
                <a:cs typeface="Arial"/>
              </a:rPr>
              <a:t>and nail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beds.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Arial"/>
              <a:cs typeface="Arial"/>
            </a:endParaRPr>
          </a:p>
          <a:p>
            <a:pPr marL="332740" marR="44450" indent="-320040">
              <a:lnSpc>
                <a:spcPts val="211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408940" algn="l"/>
                <a:tab pos="409575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Norwegian scabies is seen in severely immunocompromised  patients such as in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ts val="2110"/>
              </a:lnSpc>
              <a:spcBef>
                <a:spcPts val="7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AIDS patients. The crusts are teeming with scabies mites and  thus</a:t>
            </a:r>
            <a:r>
              <a:rPr sz="2200" spc="-10" dirty="0">
                <a:latin typeface="Arial"/>
                <a:cs typeface="Arial"/>
              </a:rPr>
              <a:t> very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infective to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others.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2585" marR="5080" indent="-213550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NORWEGIAN</a:t>
            </a:r>
            <a:r>
              <a:rPr sz="4400" spc="-95" dirty="0"/>
              <a:t> </a:t>
            </a:r>
            <a:r>
              <a:rPr sz="4400" dirty="0"/>
              <a:t>(CRUSTED)  SCABIES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85873" y="1426082"/>
            <a:ext cx="5572125" cy="5431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9410" marR="5080" indent="-2135505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NORWEGIAN</a:t>
            </a:r>
            <a:r>
              <a:rPr sz="4400" spc="-95" dirty="0"/>
              <a:t> </a:t>
            </a:r>
            <a:r>
              <a:rPr sz="4400" dirty="0"/>
              <a:t>(CRUSTED)  SCABIES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85724" y="2143112"/>
            <a:ext cx="381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4748" y="2214511"/>
            <a:ext cx="4214876" cy="3643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236" y="360629"/>
            <a:ext cx="4819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PITYRIASIS</a:t>
            </a:r>
            <a:r>
              <a:rPr sz="4400" spc="-250" dirty="0"/>
              <a:t> </a:t>
            </a:r>
            <a:r>
              <a:rPr sz="4400" dirty="0"/>
              <a:t>ALBA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69124" y="2407411"/>
            <a:ext cx="3810000" cy="2543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7328" y="2071751"/>
            <a:ext cx="2188718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0"/>
            <a:ext cx="6483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dirty="0"/>
              <a:t> </a:t>
            </a:r>
            <a:r>
              <a:rPr spc="-5" dirty="0"/>
              <a:t>Norwegian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392633"/>
            <a:ext cx="7950834" cy="461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scabies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Arial"/>
              <a:cs typeface="Arial"/>
            </a:endParaRPr>
          </a:p>
          <a:p>
            <a:pPr marL="332740" marR="68072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spc="-10" dirty="0">
                <a:latin typeface="Arial"/>
                <a:cs typeface="Arial"/>
              </a:rPr>
              <a:t>Treatment </a:t>
            </a:r>
            <a:r>
              <a:rPr sz="2900" dirty="0">
                <a:latin typeface="Arial"/>
                <a:cs typeface="Arial"/>
              </a:rPr>
              <a:t>is as for scabies though it</a:t>
            </a:r>
            <a:r>
              <a:rPr sz="2900" spc="-2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may  need to be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prolonged.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Keratolytics need to be applied to remove</a:t>
            </a:r>
            <a:r>
              <a:rPr sz="2900" spc="-229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thick crusts: salicylic acid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spc="10" dirty="0">
                <a:latin typeface="Arial"/>
                <a:cs typeface="Arial"/>
              </a:rPr>
              <a:t>5-10%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ointment or urea 10%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ointment.</a:t>
            </a:r>
            <a:endParaRPr sz="2900">
              <a:latin typeface="Arial"/>
              <a:cs typeface="Arial"/>
            </a:endParaRPr>
          </a:p>
          <a:p>
            <a:pPr marL="332740" marR="97536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Ivermectine 3-12 mg depending on  bodyweight plus sulphur </a:t>
            </a:r>
            <a:r>
              <a:rPr sz="2900" spc="5" dirty="0">
                <a:latin typeface="Arial"/>
                <a:cs typeface="Arial"/>
              </a:rPr>
              <a:t>5-20%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ointment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241" y="87884"/>
            <a:ext cx="3999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LEISH</a:t>
            </a:r>
            <a:r>
              <a:rPr spc="-20" dirty="0"/>
              <a:t>M</a:t>
            </a:r>
            <a:r>
              <a:rPr spc="-5" dirty="0"/>
              <a:t>ANIASIS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7940040" cy="41751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Leishmaniasis is caused by an infection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the leishmania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parasite,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after the bite of an infected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sandfly.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1500">
              <a:latin typeface="Arial"/>
              <a:cs typeface="Arial"/>
            </a:endParaRPr>
          </a:p>
          <a:p>
            <a:pPr marL="332740" marR="33020" indent="-320040">
              <a:lnSpc>
                <a:spcPct val="80000"/>
              </a:lnSpc>
              <a:spcBef>
                <a:spcPts val="101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70205" algn="l"/>
                <a:tab pos="370840" algn="l"/>
              </a:tabLst>
            </a:pPr>
            <a:r>
              <a:rPr dirty="0"/>
              <a:t>	</a:t>
            </a:r>
            <a:r>
              <a:rPr sz="1400" dirty="0">
                <a:latin typeface="Arial"/>
                <a:cs typeface="Arial"/>
              </a:rPr>
              <a:t>After an incubation period of </a:t>
            </a:r>
            <a:r>
              <a:rPr sz="1400" spc="-5" dirty="0">
                <a:latin typeface="Arial"/>
                <a:cs typeface="Arial"/>
              </a:rPr>
              <a:t>two weeks </a:t>
            </a:r>
            <a:r>
              <a:rPr sz="1400" dirty="0">
                <a:latin typeface="Arial"/>
                <a:cs typeface="Arial"/>
              </a:rPr>
              <a:t>to four months an </a:t>
            </a:r>
            <a:r>
              <a:rPr sz="1400" spc="-5" dirty="0">
                <a:latin typeface="Arial"/>
                <a:cs typeface="Arial"/>
              </a:rPr>
              <a:t>erythematous </a:t>
            </a:r>
            <a:r>
              <a:rPr sz="1400" dirty="0">
                <a:latin typeface="Arial"/>
                <a:cs typeface="Arial"/>
              </a:rPr>
              <a:t>or skin coloured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nodule  appears.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1500">
              <a:latin typeface="Arial"/>
              <a:cs typeface="Arial"/>
            </a:endParaRPr>
          </a:p>
          <a:p>
            <a:pPr marL="332740" marR="5080" indent="-320040">
              <a:lnSpc>
                <a:spcPts val="1340"/>
              </a:lnSpc>
              <a:spcBef>
                <a:spcPts val="101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This </a:t>
            </a:r>
            <a:r>
              <a:rPr sz="1400" dirty="0">
                <a:latin typeface="Arial"/>
                <a:cs typeface="Arial"/>
              </a:rPr>
              <a:t>ulcerates and then becomes crusted or </a:t>
            </a:r>
            <a:r>
              <a:rPr sz="1400" spc="-5" dirty="0">
                <a:latin typeface="Arial"/>
                <a:cs typeface="Arial"/>
              </a:rPr>
              <a:t>even </a:t>
            </a:r>
            <a:r>
              <a:rPr sz="1400" dirty="0">
                <a:latin typeface="Arial"/>
                <a:cs typeface="Arial"/>
              </a:rPr>
              <a:t>verrucous, in </a:t>
            </a:r>
            <a:r>
              <a:rPr sz="1400" spc="-5" dirty="0">
                <a:latin typeface="Arial"/>
                <a:cs typeface="Arial"/>
              </a:rPr>
              <a:t>most </a:t>
            </a:r>
            <a:r>
              <a:rPr sz="1400" dirty="0">
                <a:latin typeface="Arial"/>
                <a:cs typeface="Arial"/>
              </a:rPr>
              <a:t>cases </a:t>
            </a:r>
            <a:r>
              <a:rPr sz="1400" spc="-5" dirty="0">
                <a:latin typeface="Arial"/>
                <a:cs typeface="Arial"/>
              </a:rPr>
              <a:t>eventually leaving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  ugly </a:t>
            </a:r>
            <a:r>
              <a:rPr sz="1400" spc="-15" dirty="0">
                <a:latin typeface="Arial"/>
                <a:cs typeface="Arial"/>
              </a:rPr>
              <a:t>scar. </a:t>
            </a:r>
            <a:r>
              <a:rPr sz="1400" spc="-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sandfly likes to bite on </a:t>
            </a:r>
            <a:r>
              <a:rPr sz="1400" spc="-5" dirty="0">
                <a:latin typeface="Arial"/>
                <a:cs typeface="Arial"/>
              </a:rPr>
              <a:t>moist </a:t>
            </a:r>
            <a:r>
              <a:rPr sz="1400" dirty="0">
                <a:latin typeface="Arial"/>
                <a:cs typeface="Arial"/>
              </a:rPr>
              <a:t>areas, preferably around the </a:t>
            </a:r>
            <a:r>
              <a:rPr sz="1400" spc="-5" dirty="0">
                <a:latin typeface="Arial"/>
                <a:cs typeface="Arial"/>
              </a:rPr>
              <a:t>eyes, </a:t>
            </a:r>
            <a:r>
              <a:rPr sz="1400" dirty="0">
                <a:latin typeface="Arial"/>
                <a:cs typeface="Arial"/>
              </a:rPr>
              <a:t>ears, nose and  mouth.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Lesions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found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mucous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membranes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both.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Font typeface="Wingdings"/>
              <a:buChar char=""/>
            </a:pPr>
            <a:endParaRPr sz="21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latter,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mucocutaneous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leismaniasis,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completely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destroy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does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not heal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spontaneously.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Leishmaniasis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cause </a:t>
            </a:r>
            <a:r>
              <a:rPr sz="1400" spc="-5" dirty="0">
                <a:latin typeface="Arial"/>
                <a:cs typeface="Arial"/>
              </a:rPr>
              <a:t>lymphadenitis </a:t>
            </a:r>
            <a:r>
              <a:rPr sz="1400" dirty="0">
                <a:latin typeface="Arial"/>
                <a:cs typeface="Arial"/>
              </a:rPr>
              <a:t>or become </a:t>
            </a:r>
            <a:r>
              <a:rPr sz="1400" spc="-5" dirty="0">
                <a:latin typeface="Arial"/>
                <a:cs typeface="Arial"/>
              </a:rPr>
              <a:t>visceral, </a:t>
            </a:r>
            <a:r>
              <a:rPr sz="1400" dirty="0">
                <a:latin typeface="Arial"/>
                <a:cs typeface="Arial"/>
              </a:rPr>
              <a:t>Kala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Azar.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After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Kala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it</a:t>
            </a:r>
            <a:r>
              <a:rPr sz="1400" spc="-5" dirty="0">
                <a:latin typeface="Arial"/>
                <a:cs typeface="Arial"/>
              </a:rPr>
              <a:t> may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cause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PKDL,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Post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Kala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Dermal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Leishmaniasis.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In a few cases leishmaniasis becomes generalised, </a:t>
            </a:r>
            <a:r>
              <a:rPr sz="1400" spc="-5" dirty="0">
                <a:latin typeface="Arial"/>
                <a:cs typeface="Arial"/>
              </a:rPr>
              <a:t>showing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infiltration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and nodules </a:t>
            </a:r>
            <a:r>
              <a:rPr sz="1400" spc="-5" dirty="0">
                <a:latin typeface="Arial"/>
                <a:cs typeface="Arial"/>
              </a:rPr>
              <a:t>over </a:t>
            </a:r>
            <a:r>
              <a:rPr sz="1400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whole </a:t>
            </a:r>
            <a:r>
              <a:rPr sz="1400" spc="-25" dirty="0">
                <a:latin typeface="Arial"/>
                <a:cs typeface="Arial"/>
              </a:rPr>
              <a:t>body. </a:t>
            </a:r>
            <a:r>
              <a:rPr sz="1400" spc="-5" dirty="0">
                <a:latin typeface="Arial"/>
                <a:cs typeface="Arial"/>
              </a:rPr>
              <a:t>This </a:t>
            </a:r>
            <a:r>
              <a:rPr sz="1400" dirty="0">
                <a:latin typeface="Arial"/>
                <a:cs typeface="Arial"/>
              </a:rPr>
              <a:t>persists for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43426" y="1557010"/>
            <a:ext cx="4529201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4501" y="360629"/>
            <a:ext cx="4410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LEISHMANIASIS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0" y="1571624"/>
            <a:ext cx="3571875" cy="5286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452" y="360629"/>
            <a:ext cx="4410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LEISHMANIASIS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71474" y="1928837"/>
            <a:ext cx="735812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87884"/>
            <a:ext cx="7221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45" dirty="0"/>
              <a:t> </a:t>
            </a:r>
            <a:r>
              <a:rPr spc="-5" dirty="0"/>
              <a:t>leishmaniasis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4976495" cy="44418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The sore </a:t>
            </a:r>
            <a:r>
              <a:rPr sz="1400" b="1" spc="-15" dirty="0">
                <a:latin typeface="Arial"/>
                <a:cs typeface="Arial"/>
              </a:rPr>
              <a:t>type </a:t>
            </a:r>
            <a:r>
              <a:rPr sz="1400" b="1" spc="-5" dirty="0">
                <a:latin typeface="Arial"/>
                <a:cs typeface="Arial"/>
              </a:rPr>
              <a:t>of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leishmaniasis: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Cryosurgery.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Excision.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In </a:t>
            </a:r>
            <a:r>
              <a:rPr sz="1400" spc="-5" dirty="0">
                <a:latin typeface="Arial"/>
                <a:cs typeface="Arial"/>
              </a:rPr>
              <a:t>some </a:t>
            </a:r>
            <a:r>
              <a:rPr sz="1400" dirty="0">
                <a:latin typeface="Arial"/>
                <a:cs typeface="Arial"/>
              </a:rPr>
              <a:t>cases itraconazole or ketaconazole </a:t>
            </a:r>
            <a:r>
              <a:rPr sz="1400" spc="-5" dirty="0">
                <a:latin typeface="Arial"/>
                <a:cs typeface="Arial"/>
              </a:rPr>
              <a:t>may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tried.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b="1" spc="-5" dirty="0">
                <a:latin typeface="Arial"/>
                <a:cs typeface="Arial"/>
              </a:rPr>
              <a:t>Leishmaniasis </a:t>
            </a:r>
            <a:r>
              <a:rPr sz="1400" b="1" spc="5" dirty="0">
                <a:latin typeface="Arial"/>
                <a:cs typeface="Arial"/>
              </a:rPr>
              <a:t>with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lymphadenitis: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Pentavalent antimonium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prepararions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(stibogluconate) </a:t>
            </a:r>
            <a:r>
              <a:rPr sz="1400" dirty="0">
                <a:latin typeface="Arial"/>
                <a:cs typeface="Arial"/>
              </a:rPr>
              <a:t>Glucantine or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Pentostam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20 mg/kg/day for 20-30 </a:t>
            </a:r>
            <a:r>
              <a:rPr sz="1400" spc="-5" dirty="0">
                <a:latin typeface="Arial"/>
                <a:cs typeface="Arial"/>
              </a:rPr>
              <a:t>days </a:t>
            </a:r>
            <a:r>
              <a:rPr sz="1400" spc="-30" dirty="0">
                <a:latin typeface="Arial"/>
                <a:cs typeface="Arial"/>
              </a:rPr>
              <a:t>i.v.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i.m.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Pentamidine isothionate 4 </a:t>
            </a:r>
            <a:r>
              <a:rPr sz="1400" spc="-5" dirty="0">
                <a:latin typeface="Arial"/>
                <a:cs typeface="Arial"/>
              </a:rPr>
              <a:t>mg/kg/week </a:t>
            </a:r>
            <a:r>
              <a:rPr sz="1400" dirty="0">
                <a:latin typeface="Arial"/>
                <a:cs typeface="Arial"/>
              </a:rPr>
              <a:t>for 4 </a:t>
            </a:r>
            <a:r>
              <a:rPr sz="1400" spc="-5" dirty="0">
                <a:latin typeface="Arial"/>
                <a:cs typeface="Arial"/>
              </a:rPr>
              <a:t>weeks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9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8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9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Amphotericine B 1 mg/kg on alternate </a:t>
            </a:r>
            <a:r>
              <a:rPr sz="1400" spc="-5" dirty="0">
                <a:latin typeface="Arial"/>
                <a:cs typeface="Arial"/>
              </a:rPr>
              <a:t>days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2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PKDL: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stibogluconate.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Diffuse </a:t>
            </a:r>
            <a:r>
              <a:rPr sz="1400" dirty="0">
                <a:latin typeface="Arial"/>
                <a:cs typeface="Arial"/>
              </a:rPr>
              <a:t>generalised leishmaniasis: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repeated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courses of pentamidine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isothionate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076" y="392633"/>
            <a:ext cx="586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LYMPHATIC</a:t>
            </a:r>
            <a:r>
              <a:rPr spc="-30" dirty="0"/>
              <a:t> </a:t>
            </a:r>
            <a:r>
              <a:rPr spc="-5" dirty="0"/>
              <a:t>FILARIASIS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983855" cy="41738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6223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Elephantiasis in </a:t>
            </a:r>
            <a:r>
              <a:rPr sz="2700" dirty="0">
                <a:latin typeface="Arial"/>
                <a:cs typeface="Arial"/>
              </a:rPr>
              <a:t>the tropics may </a:t>
            </a:r>
            <a:r>
              <a:rPr sz="2700" spc="-5" dirty="0">
                <a:latin typeface="Arial"/>
                <a:cs typeface="Arial"/>
              </a:rPr>
              <a:t>have a number </a:t>
            </a:r>
            <a:r>
              <a:rPr sz="2700" dirty="0">
                <a:latin typeface="Arial"/>
                <a:cs typeface="Arial"/>
              </a:rPr>
              <a:t>of  causes </a:t>
            </a:r>
            <a:r>
              <a:rPr sz="2700" spc="-5" dirty="0">
                <a:latin typeface="Arial"/>
                <a:cs typeface="Arial"/>
              </a:rPr>
              <a:t>ranging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from</a:t>
            </a:r>
            <a:endParaRPr sz="2700">
              <a:latin typeface="Arial"/>
              <a:cs typeface="Arial"/>
            </a:endParaRPr>
          </a:p>
          <a:p>
            <a:pPr marL="332740" marR="594360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bacterial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fungal </a:t>
            </a:r>
            <a:r>
              <a:rPr sz="2700" spc="-5" dirty="0">
                <a:latin typeface="Arial"/>
                <a:cs typeface="Arial"/>
              </a:rPr>
              <a:t>lymphangitis and adenitis </a:t>
            </a:r>
            <a:r>
              <a:rPr sz="2700" dirty="0">
                <a:latin typeface="Arial"/>
                <a:cs typeface="Arial"/>
              </a:rPr>
              <a:t>to  </a:t>
            </a:r>
            <a:r>
              <a:rPr sz="2700" spc="-10" dirty="0">
                <a:latin typeface="Arial"/>
                <a:cs typeface="Arial"/>
              </a:rPr>
              <a:t>Price’s </a:t>
            </a:r>
            <a:r>
              <a:rPr sz="2700" spc="-5" dirty="0">
                <a:latin typeface="Arial"/>
                <a:cs typeface="Arial"/>
              </a:rPr>
              <a:t>disease. </a:t>
            </a:r>
            <a:r>
              <a:rPr sz="2700" dirty="0">
                <a:latin typeface="Arial"/>
                <a:cs typeface="Arial"/>
              </a:rPr>
              <a:t>In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</a:t>
            </a:r>
            <a:endParaRPr sz="2700">
              <a:latin typeface="Arial"/>
              <a:cs typeface="Arial"/>
            </a:endParaRPr>
          </a:p>
          <a:p>
            <a:pPr marL="332740" marR="252729" indent="-320040">
              <a:lnSpc>
                <a:spcPts val="259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latter silicates </a:t>
            </a:r>
            <a:r>
              <a:rPr sz="2700" spc="-5" dirty="0">
                <a:latin typeface="Arial"/>
                <a:cs typeface="Arial"/>
              </a:rPr>
              <a:t>in red </a:t>
            </a:r>
            <a:r>
              <a:rPr sz="2700" dirty="0">
                <a:latin typeface="Arial"/>
                <a:cs typeface="Arial"/>
              </a:rPr>
              <a:t>volcanic </a:t>
            </a:r>
            <a:r>
              <a:rPr sz="2700" spc="-5" dirty="0">
                <a:latin typeface="Arial"/>
                <a:cs typeface="Arial"/>
              </a:rPr>
              <a:t>soil which enter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skin </a:t>
            </a:r>
            <a:r>
              <a:rPr sz="2700" spc="-5" dirty="0">
                <a:latin typeface="Arial"/>
                <a:cs typeface="Arial"/>
              </a:rPr>
              <a:t>through </a:t>
            </a:r>
            <a:r>
              <a:rPr sz="2700" dirty="0">
                <a:latin typeface="Arial"/>
                <a:cs typeface="Arial"/>
              </a:rPr>
              <a:t>the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soles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cause an </a:t>
            </a:r>
            <a:r>
              <a:rPr sz="2700" spc="-5" dirty="0">
                <a:latin typeface="Arial"/>
                <a:cs typeface="Arial"/>
              </a:rPr>
              <a:t>immune </a:t>
            </a:r>
            <a:r>
              <a:rPr sz="2700" dirty="0">
                <a:latin typeface="Arial"/>
                <a:cs typeface="Arial"/>
              </a:rPr>
              <a:t>reaction </a:t>
            </a:r>
            <a:r>
              <a:rPr sz="2700" spc="-5" dirty="0">
                <a:latin typeface="Arial"/>
                <a:cs typeface="Arial"/>
              </a:rPr>
              <a:t>which </a:t>
            </a:r>
            <a:r>
              <a:rPr sz="2700" dirty="0">
                <a:latin typeface="Arial"/>
                <a:cs typeface="Arial"/>
              </a:rPr>
              <a:t>blocks the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lymph  nodes. </a:t>
            </a:r>
            <a:r>
              <a:rPr sz="2700" dirty="0">
                <a:latin typeface="Arial"/>
                <a:cs typeface="Arial"/>
              </a:rPr>
              <a:t>A</a:t>
            </a:r>
            <a:r>
              <a:rPr sz="2700" spc="-3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common</a:t>
            </a:r>
            <a:endParaRPr sz="2700">
              <a:latin typeface="Arial"/>
              <a:cs typeface="Arial"/>
            </a:endParaRPr>
          </a:p>
          <a:p>
            <a:pPr marL="332740" marR="1033780" indent="-320040">
              <a:lnSpc>
                <a:spcPts val="2590"/>
              </a:lnSpc>
              <a:spcBef>
                <a:spcPts val="6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cause of </a:t>
            </a:r>
            <a:r>
              <a:rPr sz="2700" spc="-5" dirty="0">
                <a:latin typeface="Arial"/>
                <a:cs typeface="Arial"/>
              </a:rPr>
              <a:t>elephantiasis is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parasitic worm  </a:t>
            </a:r>
            <a:r>
              <a:rPr sz="2700" spc="-10" dirty="0">
                <a:latin typeface="Arial"/>
                <a:cs typeface="Arial"/>
              </a:rPr>
              <a:t>Wuchereria </a:t>
            </a:r>
            <a:r>
              <a:rPr sz="2700" dirty="0">
                <a:latin typeface="Arial"/>
                <a:cs typeface="Arial"/>
              </a:rPr>
              <a:t>Bancrofti,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which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is transmitted by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mosquitoes.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897" y="360629"/>
            <a:ext cx="6458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LYMPHATIC</a:t>
            </a:r>
            <a:r>
              <a:rPr sz="4400" spc="-70" dirty="0"/>
              <a:t> </a:t>
            </a:r>
            <a:r>
              <a:rPr sz="4400" dirty="0"/>
              <a:t>FILARIASIS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693659" cy="46482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It presents after an incubation period of 5 to 15 months with  mild lymphangitis and lymphadenitis, and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pitting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oedema of one or more extremities or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genitals.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 lymphadenitis is descending rather than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ascending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3000">
              <a:latin typeface="Arial"/>
              <a:cs typeface="Arial"/>
            </a:endParaRPr>
          </a:p>
          <a:p>
            <a:pPr marL="332740" marR="15875" indent="-320040">
              <a:lnSpc>
                <a:spcPts val="211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Adult worms are present in the lymphatics and the resulting  inflammatory response is thought to be the cause of the  obstruction.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Font typeface="Wingdings"/>
              <a:buChar char=""/>
            </a:pP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ts val="238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 late </a:t>
            </a:r>
            <a:r>
              <a:rPr sz="2200" spc="-10" dirty="0">
                <a:latin typeface="Arial"/>
                <a:cs typeface="Arial"/>
              </a:rPr>
              <a:t>effects </a:t>
            </a:r>
            <a:r>
              <a:rPr sz="2200" spc="-5" dirty="0">
                <a:latin typeface="Arial"/>
                <a:cs typeface="Arial"/>
              </a:rPr>
              <a:t>include firm lymphoedema of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80"/>
              </a:lnSpc>
            </a:pPr>
            <a:r>
              <a:rPr sz="2200" spc="-5" dirty="0">
                <a:latin typeface="Arial"/>
                <a:cs typeface="Arial"/>
              </a:rPr>
              <a:t>extremities, the vulva, scrotum, arms and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breasts.</a:t>
            </a:r>
            <a:endParaRPr sz="22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93065" algn="l"/>
                <a:tab pos="393700" algn="l"/>
              </a:tabLst>
            </a:pPr>
            <a:r>
              <a:rPr sz="2200" spc="-5" dirty="0">
                <a:latin typeface="Arial"/>
                <a:cs typeface="Arial"/>
              </a:rPr>
              <a:t>Active infection can be diagnosed with a rapid card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using fingerprick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blood.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897" y="360629"/>
            <a:ext cx="6458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LYMPHATIC</a:t>
            </a:r>
            <a:r>
              <a:rPr sz="4400" spc="-70" dirty="0"/>
              <a:t> </a:t>
            </a:r>
            <a:r>
              <a:rPr sz="4400" dirty="0"/>
              <a:t>FILARIASIS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57373" y="1571612"/>
            <a:ext cx="3929126" cy="5134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897" y="360629"/>
            <a:ext cx="6458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LYMPHATIC</a:t>
            </a:r>
            <a:r>
              <a:rPr sz="4400" spc="-70" dirty="0"/>
              <a:t> </a:t>
            </a:r>
            <a:r>
              <a:rPr sz="4400" dirty="0"/>
              <a:t>FILARIASIS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57373" y="2000224"/>
            <a:ext cx="2874899" cy="4197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33" y="0"/>
            <a:ext cx="6265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15" dirty="0"/>
              <a:t> </a:t>
            </a:r>
            <a:r>
              <a:rPr spc="-5" dirty="0"/>
              <a:t>lymphatic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46170" y="392633"/>
            <a:ext cx="20885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fi</a:t>
            </a:r>
            <a:r>
              <a:rPr sz="4000" b="1" spc="5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ar</a:t>
            </a:r>
            <a:r>
              <a:rPr sz="4000" b="1" dirty="0">
                <a:solidFill>
                  <a:srgbClr val="775F54"/>
                </a:solidFill>
                <a:latin typeface="Arial"/>
                <a:cs typeface="Arial"/>
              </a:rPr>
              <a:t>i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asis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549654"/>
            <a:ext cx="7741920" cy="434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Keep clean and manage intercurrent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infections.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Exercises to improve lymphatic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30" dirty="0">
                <a:latin typeface="Arial"/>
                <a:cs typeface="Arial"/>
              </a:rPr>
              <a:t>flow.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0" dirty="0">
                <a:latin typeface="Arial"/>
                <a:cs typeface="Arial"/>
              </a:rPr>
              <a:t>Lymphmassage, </a:t>
            </a:r>
            <a:r>
              <a:rPr sz="2500" spc="-5" dirty="0">
                <a:latin typeface="Arial"/>
                <a:cs typeface="Arial"/>
              </a:rPr>
              <a:t>intermittent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compression,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elastic compression </a:t>
            </a:r>
            <a:r>
              <a:rPr sz="2500" dirty="0">
                <a:latin typeface="Arial"/>
                <a:cs typeface="Arial"/>
              </a:rPr>
              <a:t>bandages </a:t>
            </a:r>
            <a:r>
              <a:rPr sz="2500" spc="-5" dirty="0">
                <a:latin typeface="Arial"/>
                <a:cs typeface="Arial"/>
              </a:rPr>
              <a:t>and stockings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lace-up boots may all be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helpful.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spc="-5" dirty="0">
                <a:latin typeface="Arial"/>
                <a:cs typeface="Arial"/>
              </a:rPr>
              <a:t>- Ivermectine 12 mg plus albendazole 400 mg </a:t>
            </a:r>
            <a:r>
              <a:rPr sz="2500" spc="-5" dirty="0">
                <a:latin typeface="Arial"/>
                <a:cs typeface="Arial"/>
              </a:rPr>
              <a:t>in</a:t>
            </a:r>
            <a:r>
              <a:rPr sz="2500" spc="114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single dose for adults (see onchocerciasis)</a:t>
            </a:r>
            <a:r>
              <a:rPr sz="2500" spc="6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will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kill microfilariae but not the adult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worms.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This treatment therefore needs to be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repeated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yearly until all adult worms have died of old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age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(3-4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years).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3269" y="360629"/>
            <a:ext cx="4315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69555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There are many types of micro-organisms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that  exist on the skin and in the environment. The  normal bacteria and yeasts on the skin are  termed commensal organisms.Some  organisms can cause skin </a:t>
            </a:r>
            <a:r>
              <a:rPr sz="2900" spc="-20" dirty="0">
                <a:latin typeface="Arial"/>
                <a:cs typeface="Arial"/>
              </a:rPr>
              <a:t>pathology. </a:t>
            </a:r>
            <a:r>
              <a:rPr sz="2900" dirty="0">
                <a:latin typeface="Arial"/>
                <a:cs typeface="Arial"/>
              </a:rPr>
              <a:t>The  infections or infestations of these organisms  have many </a:t>
            </a:r>
            <a:r>
              <a:rPr sz="2900" spc="-5" dirty="0">
                <a:latin typeface="Arial"/>
                <a:cs typeface="Arial"/>
              </a:rPr>
              <a:t>different </a:t>
            </a:r>
            <a:r>
              <a:rPr sz="2900" dirty="0">
                <a:latin typeface="Arial"/>
                <a:cs typeface="Arial"/>
              </a:rPr>
              <a:t>clinical  </a:t>
            </a:r>
            <a:r>
              <a:rPr sz="2900" spc="-5" dirty="0">
                <a:latin typeface="Arial"/>
                <a:cs typeface="Arial"/>
              </a:rPr>
              <a:t>presentations.Micro-organisms </a:t>
            </a:r>
            <a:r>
              <a:rPr sz="2900" dirty="0">
                <a:latin typeface="Arial"/>
                <a:cs typeface="Arial"/>
              </a:rPr>
              <a:t>may also  complicate </a:t>
            </a:r>
            <a:r>
              <a:rPr sz="2900" spc="5" dirty="0">
                <a:latin typeface="Arial"/>
                <a:cs typeface="Arial"/>
              </a:rPr>
              <a:t>pre- </a:t>
            </a:r>
            <a:r>
              <a:rPr sz="2900" dirty="0">
                <a:latin typeface="Arial"/>
                <a:cs typeface="Arial"/>
              </a:rPr>
              <a:t>existing skin diseases, such  as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dermatitis.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115" marR="5080" indent="-279590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</a:t>
            </a:r>
            <a:r>
              <a:rPr sz="4400" spc="-10" dirty="0"/>
              <a:t>of</a:t>
            </a:r>
            <a:r>
              <a:rPr sz="4400" spc="-75" dirty="0"/>
              <a:t> </a:t>
            </a:r>
            <a:r>
              <a:rPr sz="4400" dirty="0"/>
              <a:t>pityriasis  alba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2425" cy="382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7335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 short course of hydrocortisone 1% cream</a:t>
            </a:r>
            <a:r>
              <a:rPr sz="2900" spc="-409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ointment for pityriasis alba may be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given</a:t>
            </a:r>
            <a:endParaRPr sz="2900">
              <a:latin typeface="Arial"/>
              <a:cs typeface="Arial"/>
            </a:endParaRPr>
          </a:p>
          <a:p>
            <a:pPr marL="332740" marR="22479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 case of itchiness or when there is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evidence  of concomitant atopic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900" dirty="0">
                <a:latin typeface="Arial"/>
                <a:cs typeface="Arial"/>
              </a:rPr>
              <a:t>Usually it is enough to explain to the patient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the parents that the condition is not serious  and will disappear in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time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913" y="87884"/>
            <a:ext cx="467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ONCHOCER</a:t>
            </a:r>
            <a:r>
              <a:rPr spc="-20" dirty="0"/>
              <a:t>C</a:t>
            </a:r>
            <a:r>
              <a:rPr spc="-5" dirty="0"/>
              <a:t>IAS</a:t>
            </a:r>
            <a:r>
              <a:rPr dirty="0"/>
              <a:t>I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64894"/>
            <a:ext cx="7903209" cy="45459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227329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Onchocerciasis or river blindness is a chronic infection of the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skin  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eyes by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filaria Onchocercus volvulus. It is transmitted by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female</a:t>
            </a:r>
            <a:endParaRPr sz="2000">
              <a:latin typeface="Arial"/>
              <a:cs typeface="Arial"/>
            </a:endParaRPr>
          </a:p>
          <a:p>
            <a:pPr marL="332740" marR="128905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blackflies which are </a:t>
            </a:r>
            <a:r>
              <a:rPr sz="2000" spc="-5" dirty="0">
                <a:latin typeface="Arial"/>
                <a:cs typeface="Arial"/>
              </a:rPr>
              <a:t>typically </a:t>
            </a:r>
            <a:r>
              <a:rPr sz="2000" dirty="0">
                <a:latin typeface="Arial"/>
                <a:cs typeface="Arial"/>
              </a:rPr>
              <a:t>found near fast moving </a:t>
            </a:r>
            <a:r>
              <a:rPr sz="2000" spc="-20" dirty="0">
                <a:latin typeface="Arial"/>
                <a:cs typeface="Arial"/>
              </a:rPr>
              <a:t>water.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People  </a:t>
            </a:r>
            <a:r>
              <a:rPr sz="2000" spc="-5" dirty="0">
                <a:latin typeface="Arial"/>
                <a:cs typeface="Arial"/>
              </a:rPr>
              <a:t>living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 these areas get infected again and again, thereby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accumulating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hundreds to thousands of microfilariae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skin and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eyes,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332740" marR="169545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they move around </a:t>
            </a:r>
            <a:r>
              <a:rPr sz="2000" spc="-20" dirty="0">
                <a:latin typeface="Arial"/>
                <a:cs typeface="Arial"/>
              </a:rPr>
              <a:t>freely. </a:t>
            </a:r>
            <a:r>
              <a:rPr sz="2000" dirty="0">
                <a:latin typeface="Arial"/>
                <a:cs typeface="Arial"/>
              </a:rPr>
              <a:t>In the skin this causes severe itch as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major</a:t>
            </a:r>
            <a:endParaRPr sz="2000">
              <a:latin typeface="Arial"/>
              <a:cs typeface="Arial"/>
            </a:endParaRPr>
          </a:p>
          <a:p>
            <a:pPr marL="332740" marR="855344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presenting complaint. In the first stages there are only a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few  </a:t>
            </a:r>
            <a:r>
              <a:rPr sz="2000" dirty="0">
                <a:latin typeface="Arial"/>
                <a:cs typeface="Arial"/>
              </a:rPr>
              <a:t>erythematous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hyperpigmented papules and scratch marks. Later the whole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skin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thickens and becomes dry and lichenified. There is loss of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elasticity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(hanging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groins)..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913" y="87884"/>
            <a:ext cx="467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ONCHOCER</a:t>
            </a:r>
            <a:r>
              <a:rPr spc="-20" dirty="0"/>
              <a:t>C</a:t>
            </a:r>
            <a:r>
              <a:rPr spc="-5" dirty="0"/>
              <a:t>IAS</a:t>
            </a:r>
            <a:r>
              <a:rPr dirty="0"/>
              <a:t>I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696834" cy="4229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Skin hyper-, </a:t>
            </a:r>
            <a:r>
              <a:rPr sz="2500" dirty="0">
                <a:latin typeface="Arial"/>
                <a:cs typeface="Arial"/>
              </a:rPr>
              <a:t>hypo- </a:t>
            </a:r>
            <a:r>
              <a:rPr sz="2500" spc="-5" dirty="0">
                <a:latin typeface="Arial"/>
                <a:cs typeface="Arial"/>
              </a:rPr>
              <a:t>and depigmentation may occur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</a:t>
            </a:r>
            <a:endParaRPr sz="2500">
              <a:latin typeface="Arial"/>
              <a:cs typeface="Arial"/>
            </a:endParaRPr>
          </a:p>
          <a:p>
            <a:pPr marL="332740" marR="247015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chronic cases. </a:t>
            </a:r>
            <a:r>
              <a:rPr sz="2500" dirty="0">
                <a:latin typeface="Arial"/>
                <a:cs typeface="Arial"/>
              </a:rPr>
              <a:t>Onchonodules, </a:t>
            </a:r>
            <a:r>
              <a:rPr sz="2500" spc="-5" dirty="0">
                <a:latin typeface="Arial"/>
                <a:cs typeface="Arial"/>
              </a:rPr>
              <a:t>which represent the  adult worms, can be seen and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palpated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Font typeface="Wingdings"/>
              <a:buChar char=""/>
            </a:pPr>
            <a:endParaRPr sz="2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Biopsy or skin snip may show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microfilariae.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Mazotti test can be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performed.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26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Eye involvement is a well known cause of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blindness.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endParaRPr sz="15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7162" y="1280160"/>
            <a:ext cx="8787130" cy="5374005"/>
            <a:chOff x="357162" y="1280160"/>
            <a:chExt cx="8787130" cy="5374005"/>
          </a:xfrm>
        </p:grpSpPr>
        <p:sp>
          <p:nvSpPr>
            <p:cNvPr id="3" name="object 3"/>
            <p:cNvSpPr/>
            <p:nvPr/>
          </p:nvSpPr>
          <p:spPr>
            <a:xfrm>
              <a:off x="357162" y="1500136"/>
              <a:ext cx="2154174" cy="50435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1874" y="1357325"/>
              <a:ext cx="3429000" cy="52962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1913" y="87884"/>
            <a:ext cx="467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ONCHOCER</a:t>
            </a:r>
            <a:r>
              <a:rPr spc="-20" dirty="0"/>
              <a:t>C</a:t>
            </a:r>
            <a:r>
              <a:rPr spc="-5" dirty="0"/>
              <a:t>IAS</a:t>
            </a:r>
            <a:r>
              <a:rPr dirty="0"/>
              <a:t>I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518" y="87884"/>
            <a:ext cx="758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onchocerciasis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2514"/>
            <a:ext cx="7807959" cy="46596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2740" marR="142240" indent="-320040">
              <a:lnSpc>
                <a:spcPct val="80000"/>
              </a:lnSpc>
              <a:spcBef>
                <a:spcPts val="53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5" dirty="0">
                <a:latin typeface="Arial"/>
                <a:cs typeface="Arial"/>
              </a:rPr>
              <a:t>Treat </a:t>
            </a:r>
            <a:r>
              <a:rPr sz="1800" spc="-5" dirty="0">
                <a:latin typeface="Arial"/>
                <a:cs typeface="Arial"/>
              </a:rPr>
              <a:t>secondary infection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antiseptics or antibiotics as impetigo and  secondary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lichenified eczema as lichen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simplex.</a:t>
            </a:r>
            <a:endParaRPr sz="18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Ivermectin </a:t>
            </a:r>
            <a:r>
              <a:rPr sz="1800" spc="-5" dirty="0">
                <a:latin typeface="Arial"/>
                <a:cs typeface="Arial"/>
              </a:rPr>
              <a:t>kills microfilariae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 single oral dose.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adult </a:t>
            </a:r>
            <a:r>
              <a:rPr sz="1800" spc="-10" dirty="0">
                <a:latin typeface="Arial"/>
                <a:cs typeface="Arial"/>
              </a:rPr>
              <a:t>worms </a:t>
            </a:r>
            <a:r>
              <a:rPr sz="1800" spc="-5" dirty="0">
                <a:latin typeface="Arial"/>
                <a:cs typeface="Arial"/>
              </a:rPr>
              <a:t>are  </a:t>
            </a:r>
            <a:r>
              <a:rPr sz="1800" spc="-10" dirty="0"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  <a:p>
            <a:pPr marL="332740" marR="190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affected </a:t>
            </a:r>
            <a:r>
              <a:rPr sz="1800" spc="-20" dirty="0">
                <a:latin typeface="Arial"/>
                <a:cs typeface="Arial"/>
              </a:rPr>
              <a:t>however.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patient </a:t>
            </a:r>
            <a:r>
              <a:rPr sz="1800" spc="-10" dirty="0">
                <a:latin typeface="Arial"/>
                <a:cs typeface="Arial"/>
              </a:rPr>
              <a:t>staying </a:t>
            </a:r>
            <a:r>
              <a:rPr sz="1800" spc="-5" dirty="0">
                <a:latin typeface="Arial"/>
                <a:cs typeface="Arial"/>
              </a:rPr>
              <a:t>in an endemic area </a:t>
            </a:r>
            <a:r>
              <a:rPr sz="1800" spc="-15" dirty="0">
                <a:latin typeface="Arial"/>
                <a:cs typeface="Arial"/>
              </a:rPr>
              <a:t>will </a:t>
            </a:r>
            <a:r>
              <a:rPr sz="1800" spc="-5" dirty="0">
                <a:latin typeface="Arial"/>
                <a:cs typeface="Arial"/>
              </a:rPr>
              <a:t>therefore need  repeated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treatment every 3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12 months depending 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amount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itching.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3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-When there is </a:t>
            </a:r>
            <a:r>
              <a:rPr sz="1800" spc="-15" dirty="0">
                <a:latin typeface="Arial"/>
                <a:cs typeface="Arial"/>
              </a:rPr>
              <a:t>eye </a:t>
            </a:r>
            <a:r>
              <a:rPr sz="1800" spc="-5" dirty="0">
                <a:latin typeface="Arial"/>
                <a:cs typeface="Arial"/>
              </a:rPr>
              <a:t>involvement steroid treatment should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preceed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ivermectin.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b="1" dirty="0">
                <a:latin typeface="Arial"/>
                <a:cs typeface="Arial"/>
              </a:rPr>
              <a:t>Single dose of </a:t>
            </a:r>
            <a:r>
              <a:rPr sz="1800" b="1" spc="-10" dirty="0">
                <a:latin typeface="Arial"/>
                <a:cs typeface="Arial"/>
              </a:rPr>
              <a:t>ivermectin </a:t>
            </a:r>
            <a:r>
              <a:rPr sz="1800" spc="-5" dirty="0">
                <a:latin typeface="Arial"/>
                <a:cs typeface="Arial"/>
              </a:rPr>
              <a:t>(6 mg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tablets) according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body </a:t>
            </a:r>
            <a:r>
              <a:rPr sz="1800" spc="-10" dirty="0">
                <a:latin typeface="Arial"/>
                <a:cs typeface="Arial"/>
              </a:rPr>
              <a:t>weight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kilograms: under 30 </a:t>
            </a:r>
            <a:r>
              <a:rPr sz="1800" dirty="0">
                <a:latin typeface="Arial"/>
                <a:cs typeface="Arial"/>
              </a:rPr>
              <a:t>kg: 0,5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tablet,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30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50 </a:t>
            </a:r>
            <a:r>
              <a:rPr sz="1800" dirty="0">
                <a:latin typeface="Arial"/>
                <a:cs typeface="Arial"/>
              </a:rPr>
              <a:t>kg: </a:t>
            </a:r>
            <a:r>
              <a:rPr sz="1800" spc="-5" dirty="0">
                <a:latin typeface="Arial"/>
                <a:cs typeface="Arial"/>
              </a:rPr>
              <a:t>1 tablet, 50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70 </a:t>
            </a:r>
            <a:r>
              <a:rPr sz="1800" spc="-5" dirty="0">
                <a:latin typeface="Arial"/>
                <a:cs typeface="Arial"/>
              </a:rPr>
              <a:t>kg:</a:t>
            </a:r>
            <a:r>
              <a:rPr sz="1800" dirty="0">
                <a:latin typeface="Arial"/>
                <a:cs typeface="Arial"/>
              </a:rPr>
              <a:t> 1,5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tablet, over 70 </a:t>
            </a:r>
            <a:r>
              <a:rPr sz="1800" dirty="0">
                <a:latin typeface="Arial"/>
                <a:cs typeface="Arial"/>
              </a:rPr>
              <a:t>kg: 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tablets.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2362" y="360629"/>
            <a:ext cx="7033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AUTO-IMMUNE</a:t>
            </a:r>
            <a:r>
              <a:rPr sz="4400" spc="-75" dirty="0"/>
              <a:t> </a:t>
            </a:r>
            <a:r>
              <a:rPr sz="4400" dirty="0"/>
              <a:t>DISEASES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787640" cy="480123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ALOPECIA</a:t>
            </a:r>
            <a:r>
              <a:rPr sz="2900" b="1" spc="-240" dirty="0">
                <a:latin typeface="Arial"/>
                <a:cs typeface="Arial"/>
              </a:rPr>
              <a:t> </a:t>
            </a:r>
            <a:r>
              <a:rPr sz="2900" b="1" spc="-70" dirty="0">
                <a:latin typeface="Arial"/>
                <a:cs typeface="Arial"/>
              </a:rPr>
              <a:t>AREATA</a:t>
            </a:r>
            <a:endParaRPr sz="2900">
              <a:latin typeface="Arial"/>
              <a:cs typeface="Arial"/>
            </a:endParaRPr>
          </a:p>
          <a:p>
            <a:pPr marL="332740" marR="8636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Alopecia areata occurs in adults and in  children and generally presents as one or  more round or oval bald patches on the</a:t>
            </a:r>
            <a:r>
              <a:rPr sz="2900" spc="-2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scalp  or beard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area.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dirty="0"/>
              <a:t>	</a:t>
            </a:r>
            <a:r>
              <a:rPr sz="2900" dirty="0">
                <a:latin typeface="Arial"/>
                <a:cs typeface="Arial"/>
              </a:rPr>
              <a:t>The hair is lost </a:t>
            </a:r>
            <a:r>
              <a:rPr sz="2900" spc="-25" dirty="0">
                <a:latin typeface="Arial"/>
                <a:cs typeface="Arial"/>
              </a:rPr>
              <a:t>suddenly, </a:t>
            </a:r>
            <a:r>
              <a:rPr sz="2900" dirty="0">
                <a:latin typeface="Arial"/>
                <a:cs typeface="Arial"/>
              </a:rPr>
              <a:t>the bald patch  extends until it is usually some centimetres in  </a:t>
            </a:r>
            <a:r>
              <a:rPr sz="2900" spc="-20" dirty="0">
                <a:latin typeface="Arial"/>
                <a:cs typeface="Arial"/>
              </a:rPr>
              <a:t>diameter, </a:t>
            </a:r>
            <a:r>
              <a:rPr sz="2900" dirty="0">
                <a:latin typeface="Arial"/>
                <a:cs typeface="Arial"/>
              </a:rPr>
              <a:t>and as a rule after weeks to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months  new hairs begin to grow within the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lesion.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5" y="360629"/>
            <a:ext cx="5274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ALOPECIA</a:t>
            </a:r>
            <a:r>
              <a:rPr sz="4400" spc="-409" dirty="0"/>
              <a:t> </a:t>
            </a:r>
            <a:r>
              <a:rPr sz="4400" spc="-110" dirty="0"/>
              <a:t>AREATA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985125" cy="46551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62103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skin remains normal, showing </a:t>
            </a:r>
            <a:r>
              <a:rPr sz="2700" dirty="0">
                <a:latin typeface="Arial"/>
                <a:cs typeface="Arial"/>
              </a:rPr>
              <a:t>hairfollicle  </a:t>
            </a:r>
            <a:r>
              <a:rPr sz="2700" spc="-5" dirty="0">
                <a:latin typeface="Arial"/>
                <a:cs typeface="Arial"/>
              </a:rPr>
              <a:t>openings without scaling or </a:t>
            </a:r>
            <a:r>
              <a:rPr sz="2700" spc="-30" dirty="0">
                <a:latin typeface="Arial"/>
                <a:cs typeface="Arial"/>
              </a:rPr>
              <a:t>atrophy. </a:t>
            </a:r>
            <a:r>
              <a:rPr sz="2700" dirty="0">
                <a:latin typeface="Arial"/>
                <a:cs typeface="Arial"/>
              </a:rPr>
              <a:t>The re-  </a:t>
            </a:r>
            <a:r>
              <a:rPr sz="2700" spc="-5" dirty="0">
                <a:latin typeface="Arial"/>
                <a:cs typeface="Arial"/>
              </a:rPr>
              <a:t>growing hair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be white in </a:t>
            </a:r>
            <a:r>
              <a:rPr sz="2700" spc="-25" dirty="0">
                <a:latin typeface="Arial"/>
                <a:cs typeface="Arial"/>
              </a:rPr>
              <a:t>colour, </a:t>
            </a:r>
            <a:r>
              <a:rPr sz="2700" spc="-5" dirty="0">
                <a:latin typeface="Arial"/>
                <a:cs typeface="Arial"/>
              </a:rPr>
              <a:t>giving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impression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"turning white overnight" when a  large area is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affected.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In progressive cases new bald patches develop  </a:t>
            </a:r>
            <a:r>
              <a:rPr sz="2700" spc="-5" dirty="0">
                <a:latin typeface="Arial"/>
                <a:cs typeface="Arial"/>
              </a:rPr>
              <a:t>as others heal, or </a:t>
            </a:r>
            <a:r>
              <a:rPr sz="2700" dirty="0">
                <a:latin typeface="Arial"/>
                <a:cs typeface="Arial"/>
              </a:rPr>
              <a:t>patches </a:t>
            </a:r>
            <a:r>
              <a:rPr sz="2700" spc="-5" dirty="0">
                <a:latin typeface="Arial"/>
                <a:cs typeface="Arial"/>
              </a:rPr>
              <a:t>do </a:t>
            </a:r>
            <a:r>
              <a:rPr sz="2700" dirty="0">
                <a:latin typeface="Arial"/>
                <a:cs typeface="Arial"/>
              </a:rPr>
              <a:t>not </a:t>
            </a:r>
            <a:r>
              <a:rPr sz="2700" spc="-5" dirty="0">
                <a:latin typeface="Arial"/>
                <a:cs typeface="Arial"/>
              </a:rPr>
              <a:t>heal </a:t>
            </a:r>
            <a:r>
              <a:rPr sz="2700" dirty="0">
                <a:latin typeface="Arial"/>
                <a:cs typeface="Arial"/>
              </a:rPr>
              <a:t>for years. In  </a:t>
            </a:r>
            <a:r>
              <a:rPr sz="2700" spc="-5" dirty="0">
                <a:latin typeface="Arial"/>
                <a:cs typeface="Arial"/>
              </a:rPr>
              <a:t>alopecia areata </a:t>
            </a:r>
            <a:r>
              <a:rPr sz="2700" dirty="0">
                <a:latin typeface="Arial"/>
                <a:cs typeface="Arial"/>
              </a:rPr>
              <a:t>totalis </a:t>
            </a:r>
            <a:r>
              <a:rPr sz="2700" spc="-5" dirty="0">
                <a:latin typeface="Arial"/>
                <a:cs typeface="Arial"/>
              </a:rPr>
              <a:t>there is baldness </a:t>
            </a:r>
            <a:r>
              <a:rPr sz="2700" dirty="0">
                <a:latin typeface="Arial"/>
                <a:cs typeface="Arial"/>
              </a:rPr>
              <a:t>of the  </a:t>
            </a:r>
            <a:r>
              <a:rPr sz="2700" spc="-5" dirty="0">
                <a:latin typeface="Arial"/>
                <a:cs typeface="Arial"/>
              </a:rPr>
              <a:t>whole head; in alopecia areata </a:t>
            </a:r>
            <a:r>
              <a:rPr sz="2700" dirty="0">
                <a:latin typeface="Arial"/>
                <a:cs typeface="Arial"/>
              </a:rPr>
              <a:t>universalis </a:t>
            </a:r>
            <a:r>
              <a:rPr sz="2700" spc="-5" dirty="0">
                <a:latin typeface="Arial"/>
                <a:cs typeface="Arial"/>
              </a:rPr>
              <a:t>all body  </a:t>
            </a:r>
            <a:r>
              <a:rPr sz="2700" dirty="0">
                <a:latin typeface="Arial"/>
                <a:cs typeface="Arial"/>
              </a:rPr>
              <a:t>hair including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scalp,</a:t>
            </a:r>
            <a:endParaRPr sz="2700">
              <a:latin typeface="Arial"/>
              <a:cs typeface="Arial"/>
            </a:endParaRPr>
          </a:p>
          <a:p>
            <a:pPr marL="332740" marR="537845" indent="-320040">
              <a:lnSpc>
                <a:spcPts val="2590"/>
              </a:lnSpc>
              <a:spcBef>
                <a:spcPts val="69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beard, eyebrows, eyelashes, pubic and axillary  hair falls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out.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5" y="360629"/>
            <a:ext cx="5274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ALOPECIA</a:t>
            </a:r>
            <a:r>
              <a:rPr sz="4400" spc="-409" dirty="0"/>
              <a:t> </a:t>
            </a:r>
            <a:r>
              <a:rPr sz="4400" spc="-110" dirty="0"/>
              <a:t>AREATA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57224" y="1627720"/>
            <a:ext cx="8133969" cy="5015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5" y="360629"/>
            <a:ext cx="5274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ALOPECIA</a:t>
            </a:r>
            <a:r>
              <a:rPr sz="4400" spc="-409" dirty="0"/>
              <a:t> </a:t>
            </a:r>
            <a:r>
              <a:rPr sz="4400" spc="-110" dirty="0"/>
              <a:t>AREATA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977898" y="1627187"/>
            <a:ext cx="5893054" cy="501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10" y="87884"/>
            <a:ext cx="75609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alopecia</a:t>
            </a:r>
            <a:r>
              <a:rPr spc="60" dirty="0"/>
              <a:t> </a:t>
            </a:r>
            <a:r>
              <a:rPr spc="-5" dirty="0"/>
              <a:t>areata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9409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9271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Explain to the patient that the condition is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not  serious and that the hair is likely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endParaRPr sz="2900">
              <a:latin typeface="Arial"/>
              <a:cs typeface="Arial"/>
            </a:endParaRPr>
          </a:p>
          <a:p>
            <a:pPr marL="332740" marR="839469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grow back after some time. This may</a:t>
            </a:r>
            <a:r>
              <a:rPr sz="2900" spc="-2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take  weeks or months and is </a:t>
            </a:r>
            <a:r>
              <a:rPr sz="2900" spc="-5" dirty="0">
                <a:latin typeface="Arial"/>
                <a:cs typeface="Arial"/>
              </a:rPr>
              <a:t>different </a:t>
            </a:r>
            <a:r>
              <a:rPr sz="2900" dirty="0">
                <a:latin typeface="Arial"/>
                <a:cs typeface="Arial"/>
              </a:rPr>
              <a:t>in each  individual.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 topical irritant such as garlic may be</a:t>
            </a:r>
            <a:r>
              <a:rPr sz="2900" spc="-509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tried.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People with very extensive alopecia areata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or  </a:t>
            </a:r>
            <a:r>
              <a:rPr sz="2900" dirty="0">
                <a:latin typeface="Arial"/>
                <a:cs typeface="Arial"/>
              </a:rPr>
              <a:t>alopecia which does not heal may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referred to a skin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specialist.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2380615" marR="5080" indent="-20364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CHRONIC BULLOUS</a:t>
            </a:r>
            <a:r>
              <a:rPr sz="3600" spc="-70" dirty="0"/>
              <a:t> </a:t>
            </a:r>
            <a:r>
              <a:rPr sz="3600" spc="-35" dirty="0"/>
              <a:t>DERMATOSIS 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dirty="0"/>
              <a:t>CHILDHOOD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21868" y="1665858"/>
            <a:ext cx="7273925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28257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This is a chronic blistering disease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which  occurs in children. It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usually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starts before the age of 5 years. Small</a:t>
            </a:r>
            <a:r>
              <a:rPr sz="2900" spc="-2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  large blisters appear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predominantly</a:t>
            </a:r>
            <a:endParaRPr sz="2900">
              <a:latin typeface="Arial"/>
              <a:cs typeface="Arial"/>
            </a:endParaRPr>
          </a:p>
          <a:p>
            <a:pPr marL="332740" marR="116840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on the lower trunk, genital area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  thighs, often also on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scalp and around the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mouth.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485" y="360629"/>
            <a:ext cx="5431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INFANTILE</a:t>
            </a:r>
            <a:r>
              <a:rPr sz="4400" spc="-8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9644" y="1522857"/>
            <a:ext cx="785939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Atopic eczema that </a:t>
            </a:r>
            <a:r>
              <a:rPr sz="2900" spc="-10" dirty="0">
                <a:latin typeface="Arial"/>
                <a:cs typeface="Arial"/>
              </a:rPr>
              <a:t>affects </a:t>
            </a:r>
            <a:r>
              <a:rPr sz="2900" dirty="0">
                <a:latin typeface="Arial"/>
                <a:cs typeface="Arial"/>
              </a:rPr>
              <a:t>infants and may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  infected most of the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times.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5182" y="0"/>
            <a:ext cx="7633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48510" marR="5080" indent="-20364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CHRONIC BULLOUS</a:t>
            </a:r>
            <a:r>
              <a:rPr sz="3600" spc="-70" dirty="0"/>
              <a:t> </a:t>
            </a:r>
            <a:r>
              <a:rPr sz="3600" spc="-35" dirty="0"/>
              <a:t>DERMATOSIS  </a:t>
            </a:r>
            <a:r>
              <a:rPr sz="3600" dirty="0"/>
              <a:t>OF</a:t>
            </a:r>
            <a:r>
              <a:rPr sz="3600" spc="-15" dirty="0"/>
              <a:t> </a:t>
            </a:r>
            <a:r>
              <a:rPr sz="3600" dirty="0"/>
              <a:t>CHILDHOOD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606665" cy="35636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They may spread all over the </a:t>
            </a:r>
            <a:r>
              <a:rPr sz="2900" spc="-45" dirty="0">
                <a:latin typeface="Arial"/>
                <a:cs typeface="Arial"/>
              </a:rPr>
              <a:t>body.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New</a:t>
            </a:r>
            <a:endParaRPr sz="2900">
              <a:latin typeface="Arial"/>
              <a:cs typeface="Arial"/>
            </a:endParaRPr>
          </a:p>
          <a:p>
            <a:pPr marL="332740" marR="127952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blisters form around healing old  blisters, forming "a cluster of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jewels".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7556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There is often some itchiness. The course</a:t>
            </a:r>
            <a:r>
              <a:rPr sz="2900" spc="-25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  chronic, spontaneous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remission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usually occurs after an average of </a:t>
            </a:r>
            <a:r>
              <a:rPr sz="2900" spc="15" dirty="0">
                <a:latin typeface="Arial"/>
                <a:cs typeface="Arial"/>
              </a:rPr>
              <a:t>3-4</a:t>
            </a:r>
            <a:r>
              <a:rPr sz="2900" spc="-2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years.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0"/>
            <a:ext cx="498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CHRONIC</a:t>
            </a:r>
            <a:r>
              <a:rPr spc="-25" dirty="0"/>
              <a:t> </a:t>
            </a:r>
            <a:r>
              <a:rPr spc="-10" dirty="0"/>
              <a:t>BULLOUS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9197" y="392633"/>
            <a:ext cx="39408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1465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775F54"/>
                </a:solidFill>
                <a:latin typeface="Arial"/>
                <a:cs typeface="Arial"/>
              </a:rPr>
              <a:t>DERMATOSIS  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OF</a:t>
            </a:r>
            <a:r>
              <a:rPr sz="4000" b="1" spc="-7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775F54"/>
                </a:solidFill>
                <a:latin typeface="Arial"/>
                <a:cs typeface="Arial"/>
              </a:rPr>
              <a:t>CHILDHOOD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8750" y="1520443"/>
            <a:ext cx="7000875" cy="5337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0"/>
            <a:ext cx="498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CHRONIC</a:t>
            </a:r>
            <a:r>
              <a:rPr spc="-25" dirty="0"/>
              <a:t> </a:t>
            </a:r>
            <a:r>
              <a:rPr spc="-10" dirty="0"/>
              <a:t>BULLOUS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9197" y="392633"/>
            <a:ext cx="39408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1465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rgbClr val="775F54"/>
                </a:solidFill>
                <a:latin typeface="Arial"/>
                <a:cs typeface="Arial"/>
              </a:rPr>
              <a:t>DERMATOSIS  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OF</a:t>
            </a:r>
            <a:r>
              <a:rPr sz="4000" b="1" spc="-7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775F54"/>
                </a:solidFill>
                <a:latin typeface="Arial"/>
                <a:cs typeface="Arial"/>
              </a:rPr>
              <a:t>CHILDHOOD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2723" y="2036762"/>
            <a:ext cx="5892800" cy="430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199515" marR="5080" indent="-87503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chronic bullous  dermatosis of</a:t>
            </a:r>
            <a:r>
              <a:rPr spc="5" dirty="0"/>
              <a:t> </a:t>
            </a:r>
            <a:r>
              <a:rPr spc="-5" dirty="0"/>
              <a:t>childhood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930515" cy="4471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162306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Dapsone in doses from 12,5 to 125 mg daily or  Sulphapyridine 250 mg to 3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grams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daily </a:t>
            </a:r>
            <a:r>
              <a:rPr sz="2200" dirty="0">
                <a:latin typeface="Arial"/>
                <a:cs typeface="Arial"/>
              </a:rPr>
              <a:t>usually </a:t>
            </a:r>
            <a:r>
              <a:rPr sz="2200" spc="-5" dirty="0">
                <a:latin typeface="Arial"/>
                <a:cs typeface="Arial"/>
              </a:rPr>
              <a:t>control the eruption. After it clears you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can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slowly reduce the dosage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332740" marR="34988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 maintenance dose but you may need to increase it again  when disease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activity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flares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up.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</a:t>
            </a:r>
            <a:r>
              <a:rPr sz="2200" spc="-20" dirty="0">
                <a:latin typeface="Arial"/>
                <a:cs typeface="Arial"/>
              </a:rPr>
              <a:t>Treat </a:t>
            </a:r>
            <a:r>
              <a:rPr sz="2200" spc="-5" dirty="0">
                <a:latin typeface="Arial"/>
                <a:cs typeface="Arial"/>
              </a:rPr>
              <a:t>any superinfection with </a:t>
            </a:r>
            <a:r>
              <a:rPr sz="2200" dirty="0">
                <a:latin typeface="Arial"/>
                <a:cs typeface="Arial"/>
              </a:rPr>
              <a:t>betadine, </a:t>
            </a:r>
            <a:r>
              <a:rPr sz="2200" spc="-5" dirty="0">
                <a:latin typeface="Arial"/>
                <a:cs typeface="Arial"/>
              </a:rPr>
              <a:t>GV </a:t>
            </a:r>
            <a:r>
              <a:rPr sz="2200" dirty="0">
                <a:latin typeface="Arial"/>
                <a:cs typeface="Arial"/>
              </a:rPr>
              <a:t>paint </a:t>
            </a:r>
            <a:r>
              <a:rPr sz="2200" spc="-5" dirty="0">
                <a:latin typeface="Arial"/>
                <a:cs typeface="Arial"/>
              </a:rPr>
              <a:t>or if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severe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antibiotics.</a:t>
            </a:r>
            <a:endParaRPr sz="2200">
              <a:latin typeface="Arial"/>
              <a:cs typeface="Arial"/>
            </a:endParaRPr>
          </a:p>
          <a:p>
            <a:pPr marL="332740" marR="814069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If there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no response to the above treatment, topical  (strong) </a:t>
            </a:r>
            <a:r>
              <a:rPr sz="2200" dirty="0">
                <a:latin typeface="Arial"/>
                <a:cs typeface="Arial"/>
              </a:rPr>
              <a:t>or </a:t>
            </a:r>
            <a:r>
              <a:rPr sz="2200" spc="-5" dirty="0">
                <a:latin typeface="Arial"/>
                <a:cs typeface="Arial"/>
              </a:rPr>
              <a:t>systemic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corticosteroids</a:t>
            </a:r>
            <a:endParaRPr sz="2200">
              <a:latin typeface="Arial"/>
              <a:cs typeface="Arial"/>
            </a:endParaRPr>
          </a:p>
          <a:p>
            <a:pPr marL="332740" marR="97790" indent="-320040">
              <a:lnSpc>
                <a:spcPts val="2110"/>
              </a:lnSpc>
              <a:spcBef>
                <a:spcPts val="7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may need to be added. </a:t>
            </a:r>
            <a:r>
              <a:rPr sz="2200" spc="-65" dirty="0">
                <a:latin typeface="Arial"/>
                <a:cs typeface="Arial"/>
              </a:rPr>
              <a:t>Take </a:t>
            </a:r>
            <a:r>
              <a:rPr sz="2200" spc="-5" dirty="0">
                <a:latin typeface="Arial"/>
                <a:cs typeface="Arial"/>
              </a:rPr>
              <a:t>care not to overtreat, especially  regarding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04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side </a:t>
            </a:r>
            <a:r>
              <a:rPr sz="2200" spc="-10" dirty="0">
                <a:latin typeface="Arial"/>
                <a:cs typeface="Arial"/>
              </a:rPr>
              <a:t>effects </a:t>
            </a:r>
            <a:r>
              <a:rPr sz="2200" spc="-5" dirty="0">
                <a:latin typeface="Arial"/>
                <a:cs typeface="Arial"/>
              </a:rPr>
              <a:t>of systemic steroids in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children.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2105025" marR="5080" indent="-87947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CHRONIC DISCOID</a:t>
            </a:r>
            <a:r>
              <a:rPr sz="3600" spc="-105" dirty="0"/>
              <a:t> </a:t>
            </a:r>
            <a:r>
              <a:rPr sz="3600" dirty="0"/>
              <a:t>LUPUS  </a:t>
            </a:r>
            <a:r>
              <a:rPr sz="3600" spc="-35" dirty="0"/>
              <a:t>ERYTHEMATODES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564894"/>
            <a:ext cx="7816215" cy="47015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64769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Chronic discoid lupus erythematodes (CDLE) is a chronic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scarring  skin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which occurs on sun-exposed areas. The face is the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commonest</a:t>
            </a:r>
            <a:endParaRPr sz="2000">
              <a:latin typeface="Arial"/>
              <a:cs typeface="Arial"/>
            </a:endParaRPr>
          </a:p>
          <a:p>
            <a:pPr marL="332740" marR="612775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site, but scalp, upper trunk and distal </a:t>
            </a:r>
            <a:r>
              <a:rPr sz="2000" spc="-5" dirty="0">
                <a:latin typeface="Arial"/>
                <a:cs typeface="Arial"/>
              </a:rPr>
              <a:t>extremities </a:t>
            </a:r>
            <a:r>
              <a:rPr sz="2000" dirty="0">
                <a:latin typeface="Arial"/>
                <a:cs typeface="Arial"/>
              </a:rPr>
              <a:t>may also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 </a:t>
            </a:r>
            <a:r>
              <a:rPr sz="2000" spc="-5" dirty="0">
                <a:latin typeface="Arial"/>
                <a:cs typeface="Arial"/>
              </a:rPr>
              <a:t>affected.</a:t>
            </a:r>
            <a:endParaRPr sz="2000">
              <a:latin typeface="Arial"/>
              <a:cs typeface="Arial"/>
            </a:endParaRPr>
          </a:p>
          <a:p>
            <a:pPr marL="332740" marR="30353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On the face there may be a "butterfly distribution" on the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cheeks  and</a:t>
            </a:r>
            <a:endParaRPr sz="2000">
              <a:latin typeface="Arial"/>
              <a:cs typeface="Arial"/>
            </a:endParaRPr>
          </a:p>
          <a:p>
            <a:pPr marL="332740" marR="224154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bridge of the nose, the lips may also be </a:t>
            </a:r>
            <a:r>
              <a:rPr sz="2000" spc="-5" dirty="0">
                <a:latin typeface="Arial"/>
                <a:cs typeface="Arial"/>
              </a:rPr>
              <a:t>affected. </a:t>
            </a:r>
            <a:r>
              <a:rPr sz="2000" dirty="0">
                <a:latin typeface="Arial"/>
                <a:cs typeface="Arial"/>
              </a:rPr>
              <a:t>The lesions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  welldefined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4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reddish patches with </a:t>
            </a:r>
            <a:r>
              <a:rPr sz="2000" spc="-5" dirty="0">
                <a:latin typeface="Arial"/>
                <a:cs typeface="Arial"/>
              </a:rPr>
              <a:t>thick </a:t>
            </a:r>
            <a:r>
              <a:rPr sz="2000" dirty="0">
                <a:latin typeface="Arial"/>
                <a:cs typeface="Arial"/>
              </a:rPr>
              <a:t>or hyperkeratotic scaling and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hyper-,</a:t>
            </a:r>
            <a:endParaRPr sz="20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hypo- or depigmentation, they feel rough on palpation. They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slowly  increase</a:t>
            </a:r>
            <a:endParaRPr sz="2000">
              <a:latin typeface="Arial"/>
              <a:cs typeface="Arial"/>
            </a:endParaRPr>
          </a:p>
          <a:p>
            <a:pPr marL="332740" marR="735965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 size and form atrophic hypopigmented scars. Exposure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sunlight</a:t>
            </a:r>
            <a:endParaRPr sz="2000">
              <a:latin typeface="Arial"/>
              <a:cs typeface="Arial"/>
            </a:endParaRPr>
          </a:p>
          <a:p>
            <a:pPr marL="332740" marR="16510" indent="-320040">
              <a:lnSpc>
                <a:spcPct val="80000"/>
              </a:lnSpc>
              <a:spcBef>
                <a:spcPts val="72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aggravates the lesions and causes an increase in symptoms,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such  as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itch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6267399"/>
            <a:ext cx="1813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and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irritation.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884045" marR="5080" indent="-9804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CHRONIC </a:t>
            </a:r>
            <a:r>
              <a:rPr spc="-5" dirty="0"/>
              <a:t>DISCOID LUPUS  </a:t>
            </a:r>
            <a:r>
              <a:rPr spc="-50" dirty="0"/>
              <a:t>ERYTHEMATODES</a:t>
            </a:r>
          </a:p>
        </p:txBody>
      </p:sp>
      <p:sp>
        <p:nvSpPr>
          <p:cNvPr id="3" name="object 3"/>
          <p:cNvSpPr/>
          <p:nvPr/>
        </p:nvSpPr>
        <p:spPr>
          <a:xfrm>
            <a:off x="857224" y="1544146"/>
            <a:ext cx="7501001" cy="5135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884045" marR="5080" indent="-9804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CHRONIC </a:t>
            </a:r>
            <a:r>
              <a:rPr spc="-5" dirty="0"/>
              <a:t>DISCOID LUPUS  </a:t>
            </a:r>
            <a:r>
              <a:rPr spc="-50" dirty="0"/>
              <a:t>ERYTHEMATODES</a:t>
            </a:r>
          </a:p>
        </p:txBody>
      </p:sp>
      <p:sp>
        <p:nvSpPr>
          <p:cNvPr id="3" name="object 3"/>
          <p:cNvSpPr/>
          <p:nvPr/>
        </p:nvSpPr>
        <p:spPr>
          <a:xfrm>
            <a:off x="1785873" y="1785975"/>
            <a:ext cx="4721987" cy="4623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595755" marR="5080" indent="-12573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chronic discoid  lupus</a:t>
            </a:r>
            <a:r>
              <a:rPr spc="-20" dirty="0"/>
              <a:t> </a:t>
            </a:r>
            <a:r>
              <a:rPr spc="-5" dirty="0"/>
              <a:t>erythematodes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636" y="1572514"/>
            <a:ext cx="8307070" cy="49199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5140" marR="251460" indent="-320040">
              <a:lnSpc>
                <a:spcPct val="80000"/>
              </a:lnSpc>
              <a:spcBef>
                <a:spcPts val="53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Sunprotection! </a:t>
            </a:r>
            <a:r>
              <a:rPr sz="1800" spc="-15" dirty="0">
                <a:latin typeface="Arial"/>
                <a:cs typeface="Arial"/>
              </a:rPr>
              <a:t>Wear </a:t>
            </a:r>
            <a:r>
              <a:rPr sz="1800" spc="-5" dirty="0">
                <a:latin typeface="Arial"/>
                <a:cs typeface="Arial"/>
              </a:rPr>
              <a:t>a sunhat, protective clothing, and </a:t>
            </a:r>
            <a:r>
              <a:rPr sz="1800" dirty="0">
                <a:latin typeface="Arial"/>
                <a:cs typeface="Arial"/>
              </a:rPr>
              <a:t>stay </a:t>
            </a:r>
            <a:r>
              <a:rPr sz="1800" spc="-5" dirty="0">
                <a:latin typeface="Arial"/>
                <a:cs typeface="Arial"/>
              </a:rPr>
              <a:t>out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sun  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much</a:t>
            </a:r>
            <a:endParaRPr sz="1800" dirty="0">
              <a:latin typeface="Arial"/>
              <a:cs typeface="Arial"/>
            </a:endParaRPr>
          </a:p>
          <a:p>
            <a:pPr marL="4851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spc="-5" dirty="0">
                <a:latin typeface="Arial"/>
                <a:cs typeface="Arial"/>
              </a:rPr>
              <a:t>as possible. Use a sunscreen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outdoors (see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albinism).</a:t>
            </a:r>
            <a:endParaRPr sz="1800" dirty="0">
              <a:latin typeface="Arial"/>
              <a:cs typeface="Arial"/>
            </a:endParaRPr>
          </a:p>
          <a:p>
            <a:pPr marL="485140" marR="17018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35" dirty="0">
                <a:latin typeface="Arial"/>
                <a:cs typeface="Arial"/>
              </a:rPr>
              <a:t>Topical </a:t>
            </a:r>
            <a:r>
              <a:rPr sz="1800" spc="-5" dirty="0">
                <a:latin typeface="Arial"/>
                <a:cs typeface="Arial"/>
              </a:rPr>
              <a:t>steroids e.g. betamethasone 0,1% once </a:t>
            </a:r>
            <a:r>
              <a:rPr sz="1800" spc="-35" dirty="0">
                <a:latin typeface="Arial"/>
                <a:cs typeface="Arial"/>
              </a:rPr>
              <a:t>daily. </a:t>
            </a:r>
            <a:r>
              <a:rPr sz="1800" dirty="0">
                <a:latin typeface="Arial"/>
                <a:cs typeface="Arial"/>
              </a:rPr>
              <a:t>If this </a:t>
            </a:r>
            <a:r>
              <a:rPr sz="1800" spc="-5" dirty="0">
                <a:latin typeface="Arial"/>
                <a:cs typeface="Arial"/>
              </a:rPr>
              <a:t>is not effective  </a:t>
            </a:r>
            <a:r>
              <a:rPr sz="1800" dirty="0">
                <a:latin typeface="Arial"/>
                <a:cs typeface="Arial"/>
              </a:rPr>
              <a:t>after</a:t>
            </a:r>
          </a:p>
          <a:p>
            <a:pPr marL="485140" marR="3365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spc="-5" dirty="0">
                <a:latin typeface="Arial"/>
                <a:cs typeface="Arial"/>
              </a:rPr>
              <a:t>2 months,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treatment should be stopped, as there is already a </a:t>
            </a:r>
            <a:r>
              <a:rPr sz="1800" spc="-10" dirty="0">
                <a:latin typeface="Arial"/>
                <a:cs typeface="Arial"/>
              </a:rPr>
              <a:t>high </a:t>
            </a:r>
            <a:r>
              <a:rPr sz="1800" spc="-5" dirty="0">
                <a:latin typeface="Arial"/>
                <a:cs typeface="Arial"/>
              </a:rPr>
              <a:t>risk  of</a:t>
            </a:r>
            <a:endParaRPr sz="1800" dirty="0">
              <a:latin typeface="Arial"/>
              <a:cs typeface="Arial"/>
            </a:endParaRPr>
          </a:p>
          <a:p>
            <a:pPr marL="4851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spc="-5" dirty="0">
                <a:latin typeface="Arial"/>
                <a:cs typeface="Arial"/>
              </a:rPr>
              <a:t>skin</a:t>
            </a:r>
            <a:r>
              <a:rPr sz="1800" spc="-25" dirty="0">
                <a:latin typeface="Arial"/>
                <a:cs typeface="Arial"/>
              </a:rPr>
              <a:t> atrophy.</a:t>
            </a:r>
            <a:endParaRPr sz="1800" dirty="0">
              <a:latin typeface="Arial"/>
              <a:cs typeface="Arial"/>
            </a:endParaRPr>
          </a:p>
          <a:p>
            <a:pPr marL="485140" indent="-320040">
              <a:lnSpc>
                <a:spcPts val="1945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0" dirty="0">
                <a:latin typeface="Arial"/>
                <a:cs typeface="Arial"/>
              </a:rPr>
              <a:t>Chloroquine 150 </a:t>
            </a:r>
            <a:r>
              <a:rPr sz="1800" spc="-5" dirty="0">
                <a:latin typeface="Arial"/>
                <a:cs typeface="Arial"/>
              </a:rPr>
              <a:t>mg/hydroxychloroquine </a:t>
            </a:r>
            <a:r>
              <a:rPr sz="1800" spc="-10" dirty="0">
                <a:latin typeface="Arial"/>
                <a:cs typeface="Arial"/>
              </a:rPr>
              <a:t>200 </a:t>
            </a:r>
            <a:r>
              <a:rPr sz="1800" dirty="0">
                <a:latin typeface="Arial"/>
                <a:cs typeface="Arial"/>
              </a:rPr>
              <a:t>mg </a:t>
            </a:r>
            <a:r>
              <a:rPr sz="1800" spc="-5" dirty="0">
                <a:latin typeface="Arial"/>
                <a:cs typeface="Arial"/>
              </a:rPr>
              <a:t>once daily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6-8</a:t>
            </a:r>
            <a:endParaRPr sz="1800" dirty="0">
              <a:latin typeface="Arial"/>
              <a:cs typeface="Arial"/>
            </a:endParaRPr>
          </a:p>
          <a:p>
            <a:pPr marL="485140">
              <a:lnSpc>
                <a:spcPts val="1945"/>
              </a:lnSpc>
            </a:pPr>
            <a:r>
              <a:rPr sz="1800" spc="-10" dirty="0">
                <a:latin typeface="Arial"/>
                <a:cs typeface="Arial"/>
              </a:rPr>
              <a:t>weeks.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</a:p>
          <a:p>
            <a:pPr marL="485140" marR="155384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spc="-5" dirty="0">
                <a:latin typeface="Arial"/>
                <a:cs typeface="Arial"/>
              </a:rPr>
              <a:t>improving continue until maximum improvement </a:t>
            </a:r>
            <a:r>
              <a:rPr sz="1800" dirty="0">
                <a:latin typeface="Arial"/>
                <a:cs typeface="Arial"/>
              </a:rPr>
              <a:t>(i.e. </a:t>
            </a:r>
            <a:r>
              <a:rPr sz="1800" spc="-5" dirty="0">
                <a:latin typeface="Arial"/>
                <a:cs typeface="Arial"/>
              </a:rPr>
              <a:t>no active  lesions, </a:t>
            </a:r>
            <a:r>
              <a:rPr sz="1800" dirty="0">
                <a:latin typeface="Arial"/>
                <a:cs typeface="Arial"/>
              </a:rPr>
              <a:t>scars </a:t>
            </a:r>
            <a:r>
              <a:rPr sz="1800" spc="-15" dirty="0">
                <a:latin typeface="Arial"/>
                <a:cs typeface="Arial"/>
              </a:rPr>
              <a:t>will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endParaRPr sz="1800" dirty="0">
              <a:latin typeface="Arial"/>
              <a:cs typeface="Arial"/>
            </a:endParaRPr>
          </a:p>
          <a:p>
            <a:pPr marL="485140" marR="12382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spc="-5" dirty="0">
                <a:latin typeface="Arial"/>
                <a:cs typeface="Arial"/>
              </a:rPr>
              <a:t>disappear), then </a:t>
            </a:r>
            <a:r>
              <a:rPr sz="1800" spc="-10" dirty="0">
                <a:latin typeface="Arial"/>
                <a:cs typeface="Arial"/>
              </a:rPr>
              <a:t>slowly </a:t>
            </a:r>
            <a:r>
              <a:rPr sz="1800" spc="-5" dirty="0">
                <a:latin typeface="Arial"/>
                <a:cs typeface="Arial"/>
              </a:rPr>
              <a:t>decrease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dosage (over months). 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no  improvement</a:t>
            </a:r>
            <a:endParaRPr sz="1800" dirty="0">
              <a:latin typeface="Arial"/>
              <a:cs typeface="Arial"/>
            </a:endParaRPr>
          </a:p>
          <a:p>
            <a:pPr marL="485140" indent="-320040">
              <a:lnSpc>
                <a:spcPts val="1945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spc="-5" dirty="0">
                <a:latin typeface="Arial"/>
                <a:cs typeface="Arial"/>
              </a:rPr>
              <a:t>occurs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double or triple dose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be tried for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short time. </a:t>
            </a:r>
            <a:r>
              <a:rPr sz="1800" dirty="0">
                <a:latin typeface="Arial"/>
                <a:cs typeface="Arial"/>
              </a:rPr>
              <a:t>Do </a:t>
            </a:r>
            <a:r>
              <a:rPr sz="1800" spc="-10" dirty="0">
                <a:latin typeface="Arial"/>
                <a:cs typeface="Arial"/>
              </a:rPr>
              <a:t>not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use</a:t>
            </a:r>
            <a:endParaRPr sz="1800" dirty="0">
              <a:latin typeface="Arial"/>
              <a:cs typeface="Arial"/>
            </a:endParaRPr>
          </a:p>
          <a:p>
            <a:pPr marL="485140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antimalarials</a:t>
            </a:r>
            <a:endParaRPr sz="1800" dirty="0">
              <a:latin typeface="Arial"/>
              <a:cs typeface="Arial"/>
            </a:endParaRPr>
          </a:p>
          <a:p>
            <a:pPr marL="4851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more than 9 months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time.</a:t>
            </a:r>
            <a:endParaRPr sz="1800" dirty="0">
              <a:latin typeface="Arial"/>
              <a:cs typeface="Arial"/>
            </a:endParaRPr>
          </a:p>
          <a:p>
            <a:pPr marL="485140" indent="-320040">
              <a:lnSpc>
                <a:spcPct val="100000"/>
              </a:lnSpc>
              <a:spcBef>
                <a:spcPts val="2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Sometimes dapsone, </a:t>
            </a:r>
            <a:r>
              <a:rPr sz="1800" spc="-105" dirty="0" err="1" smtClean="0">
                <a:latin typeface="Arial"/>
                <a:cs typeface="Arial"/>
              </a:rPr>
              <a:t>with</a:t>
            </a:r>
            <a:r>
              <a:rPr sz="2100" spc="-157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100" spc="-157" baseline="-19841" dirty="0" smtClean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800" spc="-375" dirty="0" err="1" smtClean="0">
                <a:latin typeface="Arial"/>
                <a:cs typeface="Arial"/>
              </a:rPr>
              <a:t>o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1800" spc="-375" dirty="0" err="1" smtClean="0">
                <a:latin typeface="Arial"/>
                <a:cs typeface="Arial"/>
              </a:rPr>
              <a:t>r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1800" spc="-375" dirty="0" err="1" smtClean="0">
                <a:latin typeface="Arial"/>
                <a:cs typeface="Arial"/>
              </a:rPr>
              <a:t>w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ee</a:t>
            </a:r>
            <a:r>
              <a:rPr sz="1800" spc="-375" dirty="0" err="1" smtClean="0">
                <a:latin typeface="Arial"/>
                <a:cs typeface="Arial"/>
              </a:rPr>
              <a:t>it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tw</a:t>
            </a:r>
            <a:r>
              <a:rPr sz="1800" spc="-375" dirty="0" err="1" smtClean="0">
                <a:latin typeface="Arial"/>
                <a:cs typeface="Arial"/>
              </a:rPr>
              <a:t>h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1800" spc="-375" dirty="0" err="1" smtClean="0">
                <a:latin typeface="Arial"/>
                <a:cs typeface="Arial"/>
              </a:rPr>
              <a:t>o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-</a:t>
            </a:r>
            <a:r>
              <a:rPr sz="1800" spc="-375" dirty="0" err="1" smtClean="0">
                <a:latin typeface="Arial"/>
                <a:cs typeface="Arial"/>
              </a:rPr>
              <a:t>u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1800" spc="-375" dirty="0" err="1" smtClean="0">
                <a:latin typeface="Arial"/>
                <a:cs typeface="Arial"/>
              </a:rPr>
              <a:t>t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h</a:t>
            </a:r>
            <a:r>
              <a:rPr sz="1800" spc="-375" dirty="0" err="1" smtClean="0">
                <a:latin typeface="Arial"/>
                <a:cs typeface="Arial"/>
              </a:rPr>
              <a:t>a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1800" spc="-375" dirty="0" err="1" smtClean="0">
                <a:latin typeface="Arial"/>
                <a:cs typeface="Arial"/>
              </a:rPr>
              <a:t>n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rm</a:t>
            </a:r>
            <a:r>
              <a:rPr sz="1800" spc="-375" dirty="0" err="1" smtClean="0">
                <a:latin typeface="Arial"/>
                <a:cs typeface="Arial"/>
              </a:rPr>
              <a:t>ti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1800" spc="-375" dirty="0" err="1" smtClean="0">
                <a:latin typeface="Arial"/>
                <a:cs typeface="Arial"/>
              </a:rPr>
              <a:t>m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co</a:t>
            </a:r>
            <a:r>
              <a:rPr sz="1800" spc="-375" dirty="0" err="1" smtClean="0">
                <a:latin typeface="Arial"/>
                <a:cs typeface="Arial"/>
              </a:rPr>
              <a:t>a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lo</a:t>
            </a:r>
            <a:r>
              <a:rPr sz="1800" spc="-375" dirty="0" err="1" smtClean="0">
                <a:latin typeface="Arial"/>
                <a:cs typeface="Arial"/>
              </a:rPr>
              <a:t>la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g</a:t>
            </a:r>
            <a:r>
              <a:rPr sz="1800" spc="-375" dirty="0" err="1" smtClean="0">
                <a:latin typeface="Arial"/>
                <a:cs typeface="Arial"/>
              </a:rPr>
              <a:t>r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is</a:t>
            </a:r>
            <a:r>
              <a:rPr sz="1800" spc="-375" dirty="0" err="1" smtClean="0">
                <a:latin typeface="Arial"/>
                <a:cs typeface="Arial"/>
              </a:rPr>
              <a:t>ia</a:t>
            </a:r>
            <a:r>
              <a:rPr sz="2100" spc="-562" baseline="-19841" dirty="0" err="1" smtClean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2100" spc="-562" baseline="-19841" dirty="0" smtClean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ls 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effective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136" y="392633"/>
            <a:ext cx="41389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LICHEN</a:t>
            </a:r>
            <a:r>
              <a:rPr spc="-75" dirty="0"/>
              <a:t> </a:t>
            </a:r>
            <a:r>
              <a:rPr spc="-10" dirty="0"/>
              <a:t>PLANUS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846695" cy="47396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Lichen planus presents with very typical itchy papules, which  are small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(1-3 </a:t>
            </a:r>
            <a:r>
              <a:rPr sz="2200" spc="-10" dirty="0">
                <a:latin typeface="Arial"/>
                <a:cs typeface="Arial"/>
              </a:rPr>
              <a:t>mm) </a:t>
            </a:r>
            <a:r>
              <a:rPr sz="2200" spc="-5" dirty="0">
                <a:latin typeface="Arial"/>
                <a:cs typeface="Arial"/>
              </a:rPr>
              <a:t>and are demarcated by the natural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skin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lines, making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them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polygonal. They have a sharp, elevated </a:t>
            </a:r>
            <a:r>
              <a:rPr sz="2200" spc="-20" dirty="0">
                <a:latin typeface="Arial"/>
                <a:cs typeface="Arial"/>
              </a:rPr>
              <a:t>border, </a:t>
            </a:r>
            <a:r>
              <a:rPr sz="2200" spc="-5" dirty="0">
                <a:latin typeface="Arial"/>
                <a:cs typeface="Arial"/>
              </a:rPr>
              <a:t>a flat surface  (hence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name </a:t>
            </a:r>
            <a:r>
              <a:rPr sz="2200" dirty="0">
                <a:latin typeface="Arial"/>
                <a:cs typeface="Arial"/>
              </a:rPr>
              <a:t>"planus") </a:t>
            </a:r>
            <a:r>
              <a:rPr sz="2200" spc="-5" dirty="0">
                <a:latin typeface="Arial"/>
                <a:cs typeface="Arial"/>
              </a:rPr>
              <a:t>and they shine by reflecting light. They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often 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shade</a:t>
            </a:r>
            <a:endParaRPr sz="2200">
              <a:latin typeface="Arial"/>
              <a:cs typeface="Arial"/>
            </a:endParaRPr>
          </a:p>
          <a:p>
            <a:pPr marL="332740" marR="530860" indent="-320040">
              <a:lnSpc>
                <a:spcPts val="2110"/>
              </a:lnSpc>
              <a:spcBef>
                <a:spcPts val="6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of red, later reddish blue to purple </a:t>
            </a:r>
            <a:r>
              <a:rPr sz="2200" spc="-1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show </a:t>
            </a:r>
            <a:r>
              <a:rPr sz="2200" spc="-10" dirty="0">
                <a:latin typeface="Arial"/>
                <a:cs typeface="Arial"/>
              </a:rPr>
              <a:t>"Wickham’s  </a:t>
            </a:r>
            <a:r>
              <a:rPr sz="2200" spc="-5" dirty="0">
                <a:latin typeface="Arial"/>
                <a:cs typeface="Arial"/>
              </a:rPr>
              <a:t>striae", a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fine</a:t>
            </a:r>
            <a:endParaRPr sz="2200">
              <a:latin typeface="Arial"/>
              <a:cs typeface="Arial"/>
            </a:endParaRPr>
          </a:p>
          <a:p>
            <a:pPr marL="332740" marR="1578610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milky-white network on the </a:t>
            </a:r>
            <a:r>
              <a:rPr sz="2200" spc="-10" dirty="0">
                <a:latin typeface="Arial"/>
                <a:cs typeface="Arial"/>
              </a:rPr>
              <a:t>papule’s </a:t>
            </a:r>
            <a:r>
              <a:rPr sz="2200" spc="-5" dirty="0">
                <a:latin typeface="Arial"/>
                <a:cs typeface="Arial"/>
              </a:rPr>
              <a:t>flat surface.  Neighbouring papules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7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may </a:t>
            </a:r>
            <a:r>
              <a:rPr sz="2200" dirty="0">
                <a:latin typeface="Arial"/>
                <a:cs typeface="Arial"/>
              </a:rPr>
              <a:t>join </a:t>
            </a:r>
            <a:r>
              <a:rPr sz="2200" spc="-5" dirty="0">
                <a:latin typeface="Arial"/>
                <a:cs typeface="Arial"/>
              </a:rPr>
              <a:t>together to form plaques which resemble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lichen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growing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on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trees, explaining the name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"lichen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825" y="360629"/>
            <a:ext cx="4560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LICHEN</a:t>
            </a:r>
            <a:r>
              <a:rPr sz="4400" spc="-85" dirty="0"/>
              <a:t> </a:t>
            </a:r>
            <a:r>
              <a:rPr sz="4400" dirty="0"/>
              <a:t>PLANUS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579995" cy="440499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 algn="just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". They may occur anywhere on the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skin</a:t>
            </a:r>
            <a:endParaRPr sz="2200">
              <a:latin typeface="Arial"/>
              <a:cs typeface="Arial"/>
            </a:endParaRPr>
          </a:p>
          <a:p>
            <a:pPr marL="332740" indent="-320040" algn="just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but are most common on joint flexures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(especially</a:t>
            </a:r>
            <a:endParaRPr sz="2200">
              <a:latin typeface="Arial"/>
              <a:cs typeface="Arial"/>
            </a:endParaRPr>
          </a:p>
          <a:p>
            <a:pPr marL="332740" marR="42545" algn="just">
              <a:lnSpc>
                <a:spcPts val="2110"/>
              </a:lnSpc>
              <a:spcBef>
                <a:spcPts val="250"/>
              </a:spcBef>
            </a:pPr>
            <a:r>
              <a:rPr sz="2200" dirty="0">
                <a:latin typeface="Arial"/>
                <a:cs typeface="Arial"/>
              </a:rPr>
              <a:t>wrists), genitals, sacral </a:t>
            </a:r>
            <a:r>
              <a:rPr sz="2200" spc="-5" dirty="0">
                <a:latin typeface="Arial"/>
                <a:cs typeface="Arial"/>
              </a:rPr>
              <a:t>region and </a:t>
            </a:r>
            <a:r>
              <a:rPr sz="2200" dirty="0">
                <a:latin typeface="Arial"/>
                <a:cs typeface="Arial"/>
              </a:rPr>
              <a:t>inner </a:t>
            </a:r>
            <a:r>
              <a:rPr sz="2200" spc="-5" dirty="0">
                <a:latin typeface="Arial"/>
                <a:cs typeface="Arial"/>
              </a:rPr>
              <a:t>thighs. A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Koebner  phenomenon is present. The oral mucosa and lips may be  </a:t>
            </a:r>
            <a:r>
              <a:rPr sz="2200" spc="-10" dirty="0">
                <a:latin typeface="Arial"/>
                <a:cs typeface="Arial"/>
              </a:rPr>
              <a:t>affected </a:t>
            </a:r>
            <a:r>
              <a:rPr sz="2200" spc="-5" dirty="0">
                <a:latin typeface="Arial"/>
                <a:cs typeface="Arial"/>
              </a:rPr>
              <a:t>and show a network of white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lines.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Arial"/>
              <a:cs typeface="Arial"/>
            </a:endParaRPr>
          </a:p>
          <a:p>
            <a:pPr marL="332740" marR="27940" indent="-320040">
              <a:lnSpc>
                <a:spcPct val="80000"/>
              </a:lnSpc>
              <a:spcBef>
                <a:spcPts val="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Actinic lichen planus occurs on </a:t>
            </a:r>
            <a:r>
              <a:rPr sz="2200" dirty="0">
                <a:latin typeface="Arial"/>
                <a:cs typeface="Arial"/>
              </a:rPr>
              <a:t>sun-exposed </a:t>
            </a:r>
            <a:r>
              <a:rPr sz="2200" spc="-5" dirty="0">
                <a:latin typeface="Arial"/>
                <a:cs typeface="Arial"/>
              </a:rPr>
              <a:t>areas. In  hypertrophic </a:t>
            </a:r>
            <a:r>
              <a:rPr sz="2200" dirty="0">
                <a:latin typeface="Arial"/>
                <a:cs typeface="Arial"/>
              </a:rPr>
              <a:t>lichen </a:t>
            </a:r>
            <a:r>
              <a:rPr sz="2200" spc="-5" dirty="0">
                <a:latin typeface="Arial"/>
                <a:cs typeface="Arial"/>
              </a:rPr>
              <a:t>planus there are </a:t>
            </a:r>
            <a:r>
              <a:rPr sz="2200" dirty="0">
                <a:latin typeface="Arial"/>
                <a:cs typeface="Arial"/>
              </a:rPr>
              <a:t>thick, </a:t>
            </a:r>
            <a:r>
              <a:rPr sz="2200" spc="-5" dirty="0">
                <a:latin typeface="Arial"/>
                <a:cs typeface="Arial"/>
              </a:rPr>
              <a:t>hyperkeratotic  papules and nodules or thickened </a:t>
            </a:r>
            <a:r>
              <a:rPr sz="2200" dirty="0">
                <a:latin typeface="Arial"/>
                <a:cs typeface="Arial"/>
              </a:rPr>
              <a:t>wart-like </a:t>
            </a:r>
            <a:r>
              <a:rPr sz="2200" spc="-5" dirty="0">
                <a:latin typeface="Arial"/>
                <a:cs typeface="Arial"/>
              </a:rPr>
              <a:t>plaques on the  shins.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2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Lichen planus is self-limiting, it will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disappear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15" dirty="0">
                <a:latin typeface="Arial"/>
                <a:cs typeface="Arial"/>
              </a:rPr>
              <a:t>spontaneously, </a:t>
            </a:r>
            <a:r>
              <a:rPr sz="2200" spc="-5" dirty="0">
                <a:latin typeface="Arial"/>
                <a:cs typeface="Arial"/>
              </a:rPr>
              <a:t>sometimes in months but </a:t>
            </a:r>
            <a:r>
              <a:rPr sz="2200" dirty="0">
                <a:latin typeface="Arial"/>
                <a:cs typeface="Arial"/>
              </a:rPr>
              <a:t>it </a:t>
            </a:r>
            <a:r>
              <a:rPr sz="2200" spc="-5" dirty="0">
                <a:latin typeface="Arial"/>
                <a:cs typeface="Arial"/>
              </a:rPr>
              <a:t>may take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many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years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485" y="360629"/>
            <a:ext cx="5431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INFANTILE</a:t>
            </a:r>
            <a:r>
              <a:rPr sz="4400" spc="-8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642998" y="1600199"/>
            <a:ext cx="6236951" cy="5257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en-US" dirty="0" smtClean="0"/>
              <a:t>IMU BISHKEK</a:t>
            </a:r>
            <a:endParaRPr dirty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74" y="1500122"/>
            <a:ext cx="6715125" cy="5357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9825" y="360629"/>
            <a:ext cx="4560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LICHEN</a:t>
            </a:r>
            <a:r>
              <a:rPr sz="4400" spc="-85" dirty="0"/>
              <a:t> </a:t>
            </a:r>
            <a:r>
              <a:rPr sz="4400" dirty="0"/>
              <a:t>PLANUS</a:t>
            </a:r>
            <a:endParaRPr sz="4400"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776" y="360629"/>
            <a:ext cx="4560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LICHEN</a:t>
            </a:r>
            <a:r>
              <a:rPr sz="4400" spc="-85" dirty="0"/>
              <a:t> </a:t>
            </a:r>
            <a:r>
              <a:rPr sz="4400" dirty="0"/>
              <a:t>PLANUS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14500" y="2143074"/>
            <a:ext cx="4832604" cy="3643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392633"/>
            <a:ext cx="713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</a:t>
            </a:r>
            <a:r>
              <a:rPr dirty="0"/>
              <a:t>lichen</a:t>
            </a:r>
            <a:r>
              <a:rPr spc="10" dirty="0"/>
              <a:t> </a:t>
            </a:r>
            <a:r>
              <a:rPr spc="-5" dirty="0"/>
              <a:t>planus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9900"/>
            <a:ext cx="5325110" cy="428498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09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10" dirty="0">
                <a:latin typeface="Arial"/>
                <a:cs typeface="Arial"/>
              </a:rPr>
              <a:t>Treatment </a:t>
            </a:r>
            <a:r>
              <a:rPr sz="1600" spc="-5" dirty="0">
                <a:latin typeface="Arial"/>
                <a:cs typeface="Arial"/>
              </a:rPr>
              <a:t>can be very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difficult.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For severe itch: calamine lotion and/or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antihistamines.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Coal tar 2-6% ointment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nightly.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Strong topical steroids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combined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salicylic acid 5% once to twice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25" dirty="0">
                <a:latin typeface="Arial"/>
                <a:cs typeface="Arial"/>
              </a:rPr>
              <a:t>daily.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Refractive lesions: Apply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strong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steroid at night and cover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dirty="0">
                <a:latin typeface="Arial"/>
                <a:cs typeface="Arial"/>
              </a:rPr>
              <a:t>plastic </a:t>
            </a:r>
            <a:r>
              <a:rPr sz="1600" spc="-5" dirty="0">
                <a:latin typeface="Arial"/>
                <a:cs typeface="Arial"/>
              </a:rPr>
              <a:t>2 nights a </a:t>
            </a:r>
            <a:r>
              <a:rPr sz="1600" spc="-10" dirty="0">
                <a:latin typeface="Arial"/>
                <a:cs typeface="Arial"/>
              </a:rPr>
              <a:t>week </a:t>
            </a:r>
            <a:r>
              <a:rPr sz="1600" spc="-5" dirty="0">
                <a:latin typeface="Arial"/>
                <a:cs typeface="Arial"/>
              </a:rPr>
              <a:t>(see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lichen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simplex). This improves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penetration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of the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steroid.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- Widespread, severe forms: a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short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course of prednisolone may be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tried: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start with 30 mg </a:t>
            </a:r>
            <a:r>
              <a:rPr sz="1600" dirty="0">
                <a:latin typeface="Arial"/>
                <a:cs typeface="Arial"/>
              </a:rPr>
              <a:t>daily </a:t>
            </a:r>
            <a:r>
              <a:rPr sz="1600" spc="-5" dirty="0">
                <a:latin typeface="Arial"/>
                <a:cs typeface="Arial"/>
              </a:rPr>
              <a:t>for a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week</a:t>
            </a:r>
            <a:endParaRPr sz="1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10"/>
              </a:spcBef>
              <a:buClr>
                <a:srgbClr val="DD8046"/>
              </a:buClr>
              <a:buSzPct val="59375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600" spc="-5" dirty="0">
                <a:latin typeface="Arial"/>
                <a:cs typeface="Arial"/>
              </a:rPr>
              <a:t>then reduce to zero in </a:t>
            </a:r>
            <a:r>
              <a:rPr sz="1600" spc="-10" dirty="0">
                <a:latin typeface="Arial"/>
                <a:cs typeface="Arial"/>
              </a:rPr>
              <a:t>two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weeks.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1305" y="87884"/>
            <a:ext cx="2197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VIT</a:t>
            </a:r>
            <a:r>
              <a:rPr dirty="0"/>
              <a:t>I</a:t>
            </a:r>
            <a:r>
              <a:rPr spc="-5" dirty="0"/>
              <a:t>LIGO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986"/>
            <a:ext cx="7795259" cy="45148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Vitiligo </a:t>
            </a:r>
            <a:r>
              <a:rPr sz="1800" spc="-5" dirty="0">
                <a:latin typeface="Arial"/>
                <a:cs typeface="Arial"/>
              </a:rPr>
              <a:t>is a relatively common, sometimes familial disorder in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which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depigmentation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skin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occurs.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294005" indent="-320040">
              <a:lnSpc>
                <a:spcPct val="8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It may start at </a:t>
            </a:r>
            <a:r>
              <a:rPr sz="1800" spc="-5" dirty="0">
                <a:latin typeface="Arial"/>
                <a:cs typeface="Arial"/>
              </a:rPr>
              <a:t>any age but </a:t>
            </a:r>
            <a:r>
              <a:rPr sz="1800" dirty="0">
                <a:latin typeface="Arial"/>
                <a:cs typeface="Arial"/>
              </a:rPr>
              <a:t>often starts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young </a:t>
            </a:r>
            <a:r>
              <a:rPr sz="1800" spc="-5" dirty="0">
                <a:latin typeface="Arial"/>
                <a:cs typeface="Arial"/>
              </a:rPr>
              <a:t>adults. Lesions </a:t>
            </a:r>
            <a:r>
              <a:rPr sz="1800" dirty="0">
                <a:latin typeface="Arial"/>
                <a:cs typeface="Arial"/>
              </a:rPr>
              <a:t>start </a:t>
            </a:r>
            <a:r>
              <a:rPr sz="1800" spc="-5" dirty="0">
                <a:latin typeface="Arial"/>
                <a:cs typeface="Arial"/>
              </a:rPr>
              <a:t>as  small </a:t>
            </a:r>
            <a:r>
              <a:rPr sz="1800" spc="-15" dirty="0">
                <a:latin typeface="Arial"/>
                <a:cs typeface="Arial"/>
              </a:rPr>
              <a:t>white </a:t>
            </a:r>
            <a:r>
              <a:rPr sz="1800" spc="-5" dirty="0">
                <a:latin typeface="Arial"/>
                <a:cs typeface="Arial"/>
              </a:rPr>
              <a:t>macules and become progressively larger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ts val="1730"/>
              </a:lnSpc>
            </a:pPr>
            <a:r>
              <a:rPr sz="1800" spc="-5" dirty="0">
                <a:latin typeface="Arial"/>
                <a:cs typeface="Arial"/>
              </a:rPr>
              <a:t>confluent, leading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bizarre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shapes.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332740" marR="243840" indent="-320040">
              <a:lnSpc>
                <a:spcPts val="1730"/>
              </a:lnSpc>
              <a:spcBef>
                <a:spcPts val="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Common localisations are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hands and feet 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skin around body  openings,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842644" indent="-320040">
              <a:lnSpc>
                <a:spcPct val="8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condition is usually </a:t>
            </a:r>
            <a:r>
              <a:rPr sz="1800" spc="-10" dirty="0">
                <a:latin typeface="Arial"/>
                <a:cs typeface="Arial"/>
              </a:rPr>
              <a:t>slowly </a:t>
            </a:r>
            <a:r>
              <a:rPr sz="1800" spc="-5" dirty="0">
                <a:latin typeface="Arial"/>
                <a:cs typeface="Arial"/>
              </a:rPr>
              <a:t>progressive and seldom regresses  </a:t>
            </a:r>
            <a:r>
              <a:rPr sz="1800" spc="-15" dirty="0">
                <a:latin typeface="Arial"/>
                <a:cs typeface="Arial"/>
              </a:rPr>
              <a:t>spontaneously.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350">
              <a:latin typeface="Arial"/>
              <a:cs typeface="Arial"/>
            </a:endParaRPr>
          </a:p>
          <a:p>
            <a:pPr marL="332740" indent="-320040">
              <a:lnSpc>
                <a:spcPts val="1945"/>
              </a:lnSpc>
              <a:spcBef>
                <a:spcPts val="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Vitiligo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genital area should be distinguished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lichen sclerosis,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ts val="1945"/>
              </a:lnSpc>
            </a:pPr>
            <a:r>
              <a:rPr sz="1800" spc="-15" dirty="0">
                <a:latin typeface="Arial"/>
                <a:cs typeface="Arial"/>
              </a:rPr>
              <a:t>which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depigmentation and atrophy are usually limited </a:t>
            </a:r>
            <a:r>
              <a:rPr sz="1800" dirty="0">
                <a:latin typeface="Arial"/>
                <a:cs typeface="Arial"/>
              </a:rPr>
              <a:t>to this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1578" y="360629"/>
            <a:ext cx="24174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VITILI</a:t>
            </a:r>
            <a:r>
              <a:rPr sz="4400" spc="-15" dirty="0"/>
              <a:t>G</a:t>
            </a:r>
            <a:r>
              <a:rPr sz="4400" spc="5" dirty="0"/>
              <a:t>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7162" y="1928850"/>
            <a:ext cx="4219194" cy="3662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75" y="2035555"/>
            <a:ext cx="2949575" cy="3536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748" y="0"/>
            <a:ext cx="5779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MISCELLANEOUS</a:t>
            </a:r>
            <a:r>
              <a:rPr spc="-45" dirty="0"/>
              <a:t> </a:t>
            </a:r>
            <a:r>
              <a:rPr spc="-5" dirty="0"/>
              <a:t>SKIN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94709" y="392633"/>
            <a:ext cx="2593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DISEASES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538071"/>
            <a:ext cx="7957820" cy="44843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b="1" dirty="0">
                <a:latin typeface="Arial"/>
                <a:cs typeface="Arial"/>
              </a:rPr>
              <a:t>ACNE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VULGARIS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Acne is very common in puberty and it usually regresses in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early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adulthood.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Sometimes it persists up to age 30 or lifelong. Sebum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production</a:t>
            </a:r>
            <a:endParaRPr sz="2000">
              <a:latin typeface="Arial"/>
              <a:cs typeface="Arial"/>
            </a:endParaRPr>
          </a:p>
          <a:p>
            <a:pPr marL="332740" marR="644525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(patients complain of "oily skin") is the most important factor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  acne.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occurs on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face and the upper trunk as blocked sebaceous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gland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ducts</a:t>
            </a:r>
            <a:endParaRPr sz="2000">
              <a:latin typeface="Arial"/>
              <a:cs typeface="Arial"/>
            </a:endParaRPr>
          </a:p>
          <a:p>
            <a:pPr marL="332740" marR="52832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(forming comedones= blackheads and whiteheads), which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  progress</a:t>
            </a:r>
            <a:endParaRPr sz="2000">
              <a:latin typeface="Arial"/>
              <a:cs typeface="Arial"/>
            </a:endParaRPr>
          </a:p>
          <a:p>
            <a:pPr marL="332740" marR="22796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to inflammatory papules, pustules and nodules. Acne may be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very  </a:t>
            </a:r>
            <a:r>
              <a:rPr sz="2000" dirty="0">
                <a:latin typeface="Arial"/>
                <a:cs typeface="Arial"/>
              </a:rPr>
              <a:t>mild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32740" marR="945515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very severe. In severe acne conglobata, acne lesions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blend  together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4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form large inflammatory areas with cysts and scar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303" y="1555115"/>
            <a:ext cx="7305421" cy="5150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7464" y="392633"/>
            <a:ext cx="4223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ACNE</a:t>
            </a:r>
            <a:r>
              <a:rPr spc="-50" dirty="0"/>
              <a:t> </a:t>
            </a:r>
            <a:r>
              <a:rPr spc="-10" dirty="0"/>
              <a:t>VULGARIS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417" y="392633"/>
            <a:ext cx="4223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ACNE</a:t>
            </a:r>
            <a:r>
              <a:rPr spc="-50" dirty="0"/>
              <a:t> </a:t>
            </a:r>
            <a:r>
              <a:rPr spc="-10" dirty="0"/>
              <a:t>VULGARIS</a:t>
            </a:r>
          </a:p>
        </p:txBody>
      </p:sp>
      <p:sp>
        <p:nvSpPr>
          <p:cNvPr id="3" name="object 3"/>
          <p:cNvSpPr/>
          <p:nvPr/>
        </p:nvSpPr>
        <p:spPr>
          <a:xfrm>
            <a:off x="1214412" y="1643024"/>
            <a:ext cx="6488684" cy="4409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001" y="360629"/>
            <a:ext cx="55530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Management of</a:t>
            </a:r>
            <a:r>
              <a:rPr sz="4400" spc="-85" dirty="0"/>
              <a:t> </a:t>
            </a:r>
            <a:r>
              <a:rPr sz="4400" spc="-5" dirty="0"/>
              <a:t>acne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72514"/>
            <a:ext cx="7821930" cy="47009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2740" marR="313690" indent="-320040">
              <a:lnSpc>
                <a:spcPct val="80000"/>
              </a:lnSpc>
              <a:spcBef>
                <a:spcPts val="53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Stop the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vaseline, oil or ointments and greasy cosmetics </a:t>
            </a:r>
            <a:r>
              <a:rPr sz="1800" spc="-15" dirty="0">
                <a:latin typeface="Arial"/>
                <a:cs typeface="Arial"/>
              </a:rPr>
              <a:t>which  </a:t>
            </a:r>
            <a:r>
              <a:rPr sz="1800" spc="-5" dirty="0">
                <a:latin typeface="Arial"/>
                <a:cs typeface="Arial"/>
              </a:rPr>
              <a:t>further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block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sebaceous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ducts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32740" marR="1079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"Peeling" </a:t>
            </a:r>
            <a:r>
              <a:rPr sz="1800" dirty="0">
                <a:latin typeface="Arial"/>
                <a:cs typeface="Arial"/>
              </a:rPr>
              <a:t>of the </a:t>
            </a:r>
            <a:r>
              <a:rPr sz="1800" spc="-5" dirty="0">
                <a:latin typeface="Arial"/>
                <a:cs typeface="Arial"/>
              </a:rPr>
              <a:t>comedones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benzoylperoxide 5-10% gel or tretinoin  0.01-0.1% cream or gel, apply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night since both are photosensitisers.  </a:t>
            </a:r>
            <a:r>
              <a:rPr sz="1800" spc="-10" dirty="0">
                <a:latin typeface="Arial"/>
                <a:cs typeface="Arial"/>
              </a:rPr>
              <a:t>Salicylic </a:t>
            </a:r>
            <a:r>
              <a:rPr sz="1800" spc="-5" dirty="0">
                <a:latin typeface="Arial"/>
                <a:cs typeface="Arial"/>
              </a:rPr>
              <a:t>acid 1-10% in an alcoholic solution. Alcoholic solutions remove  excess sebum.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350">
              <a:latin typeface="Arial"/>
              <a:cs typeface="Arial"/>
            </a:endParaRPr>
          </a:p>
          <a:p>
            <a:pPr marL="394970" indent="-382905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94970" algn="l"/>
                <a:tab pos="395605" algn="l"/>
              </a:tabLst>
            </a:pPr>
            <a:r>
              <a:rPr sz="1800" spc="-5" dirty="0">
                <a:latin typeface="Arial"/>
                <a:cs typeface="Arial"/>
              </a:rPr>
              <a:t>Dilute methylated spirits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an equal amount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15" dirty="0">
                <a:latin typeface="Arial"/>
                <a:cs typeface="Arial"/>
              </a:rPr>
              <a:t>water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 35%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solution.</a:t>
            </a:r>
            <a:endParaRPr sz="1800">
              <a:latin typeface="Arial"/>
              <a:cs typeface="Arial"/>
            </a:endParaRPr>
          </a:p>
          <a:p>
            <a:pPr marL="332740" marR="153987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For </a:t>
            </a:r>
            <a:r>
              <a:rPr sz="1800" spc="-5" dirty="0">
                <a:latin typeface="Arial"/>
                <a:cs typeface="Arial"/>
              </a:rPr>
              <a:t>pustular/inflammatory lesions: topical clindamycin </a:t>
            </a:r>
            <a:r>
              <a:rPr sz="1800" spc="-10" dirty="0">
                <a:latin typeface="Arial"/>
                <a:cs typeface="Arial"/>
              </a:rPr>
              <a:t>1%  </a:t>
            </a:r>
            <a:r>
              <a:rPr sz="1800" spc="-5" dirty="0">
                <a:latin typeface="Arial"/>
                <a:cs typeface="Arial"/>
              </a:rPr>
              <a:t>lotion, erythromycin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2%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lotion.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67945" indent="-320040">
              <a:lnSpc>
                <a:spcPct val="8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94970" algn="l"/>
                <a:tab pos="395605" algn="l"/>
              </a:tabLst>
            </a:pPr>
            <a:r>
              <a:rPr dirty="0"/>
              <a:t>	</a:t>
            </a:r>
            <a:r>
              <a:rPr sz="1800" dirty="0">
                <a:latin typeface="Arial"/>
                <a:cs typeface="Arial"/>
              </a:rPr>
              <a:t>If </a:t>
            </a:r>
            <a:r>
              <a:rPr sz="1800" spc="-5" dirty="0">
                <a:latin typeface="Arial"/>
                <a:cs typeface="Arial"/>
              </a:rPr>
              <a:t>severe, use systemic tetracyclines, e.g. </a:t>
            </a:r>
            <a:r>
              <a:rPr sz="1800" spc="-10" dirty="0">
                <a:latin typeface="Arial"/>
                <a:cs typeface="Arial"/>
              </a:rPr>
              <a:t>doxycycline </a:t>
            </a:r>
            <a:r>
              <a:rPr sz="1800" spc="-5" dirty="0">
                <a:latin typeface="Arial"/>
                <a:cs typeface="Arial"/>
              </a:rPr>
              <a:t>100 mg </a:t>
            </a:r>
            <a:r>
              <a:rPr sz="1800" spc="-10" dirty="0">
                <a:latin typeface="Arial"/>
                <a:cs typeface="Arial"/>
              </a:rPr>
              <a:t>twice </a:t>
            </a:r>
            <a:r>
              <a:rPr sz="1800" spc="-5" dirty="0">
                <a:latin typeface="Arial"/>
                <a:cs typeface="Arial"/>
              </a:rPr>
              <a:t>daily  until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substantial improvement </a:t>
            </a:r>
            <a:r>
              <a:rPr sz="1800" dirty="0">
                <a:latin typeface="Arial"/>
                <a:cs typeface="Arial"/>
              </a:rPr>
              <a:t>(may </a:t>
            </a:r>
            <a:r>
              <a:rPr sz="1800" spc="-5" dirty="0">
                <a:latin typeface="Arial"/>
                <a:cs typeface="Arial"/>
              </a:rPr>
              <a:t>be a month or more) </a:t>
            </a:r>
            <a:r>
              <a:rPr sz="1800" spc="-10" dirty="0">
                <a:latin typeface="Arial"/>
                <a:cs typeface="Arial"/>
              </a:rPr>
              <a:t>followed </a:t>
            </a:r>
            <a:r>
              <a:rPr sz="1800" spc="-5" dirty="0">
                <a:latin typeface="Arial"/>
                <a:cs typeface="Arial"/>
              </a:rPr>
              <a:t>by 100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192723"/>
            <a:ext cx="1052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once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daily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387" y="6502095"/>
            <a:ext cx="621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until acceptable or cleared,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may take </a:t>
            </a:r>
            <a:r>
              <a:rPr sz="1800" spc="-5" dirty="0">
                <a:latin typeface="Arial"/>
                <a:cs typeface="Arial"/>
              </a:rPr>
              <a:t>many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months.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1097" y="392633"/>
            <a:ext cx="2478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</a:t>
            </a:r>
            <a:r>
              <a:rPr spc="-20" dirty="0"/>
              <a:t>B</a:t>
            </a:r>
            <a:r>
              <a:rPr spc="-5" dirty="0"/>
              <a:t>INISM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986"/>
            <a:ext cx="7830184" cy="4254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Albinism is an inherited disorder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melanocytes,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do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not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synthesise melanin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(pigment).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190500" indent="-320040">
              <a:lnSpc>
                <a:spcPct val="8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This results in absence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pigmentation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skin, hair and </a:t>
            </a:r>
            <a:r>
              <a:rPr sz="1800" spc="-10" dirty="0">
                <a:latin typeface="Arial"/>
                <a:cs typeface="Arial"/>
              </a:rPr>
              <a:t>eyes, </a:t>
            </a:r>
            <a:r>
              <a:rPr sz="1800" spc="-5" dirty="0">
                <a:latin typeface="Arial"/>
                <a:cs typeface="Arial"/>
              </a:rPr>
              <a:t>combined 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photophobia and nystagmus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birth.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3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skin is </a:t>
            </a:r>
            <a:r>
              <a:rPr sz="1800" spc="-10" dirty="0">
                <a:latin typeface="Arial"/>
                <a:cs typeface="Arial"/>
              </a:rPr>
              <a:t>white,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hair </a:t>
            </a:r>
            <a:r>
              <a:rPr sz="1800" spc="-15" dirty="0">
                <a:latin typeface="Arial"/>
                <a:cs typeface="Arial"/>
              </a:rPr>
              <a:t>white </a:t>
            </a:r>
            <a:r>
              <a:rPr sz="1800" spc="-5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yellow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iris light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blue.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These patients are </a:t>
            </a:r>
            <a:r>
              <a:rPr sz="1800" dirty="0">
                <a:latin typeface="Arial"/>
                <a:cs typeface="Arial"/>
              </a:rPr>
              <a:t>very </a:t>
            </a:r>
            <a:r>
              <a:rPr sz="1800" spc="-5" dirty="0">
                <a:latin typeface="Arial"/>
                <a:cs typeface="Arial"/>
              </a:rPr>
              <a:t>light sensitive because they have no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UVabsorbing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melanin, </a:t>
            </a:r>
            <a:r>
              <a:rPr sz="1800" spc="-10" dirty="0">
                <a:latin typeface="Arial"/>
                <a:cs typeface="Arial"/>
              </a:rPr>
              <a:t>which </a:t>
            </a:r>
            <a:r>
              <a:rPr sz="1800" spc="-5" dirty="0">
                <a:latin typeface="Arial"/>
                <a:cs typeface="Arial"/>
              </a:rPr>
              <a:t>usually protects people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solar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damage.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2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After </a:t>
            </a:r>
            <a:r>
              <a:rPr sz="1800" spc="-5" dirty="0">
                <a:latin typeface="Arial"/>
                <a:cs typeface="Arial"/>
              </a:rPr>
              <a:t>short </a:t>
            </a:r>
            <a:r>
              <a:rPr sz="1800" dirty="0">
                <a:latin typeface="Arial"/>
                <a:cs typeface="Arial"/>
              </a:rPr>
              <a:t>term </a:t>
            </a:r>
            <a:r>
              <a:rPr sz="1800" spc="-5" dirty="0">
                <a:latin typeface="Arial"/>
                <a:cs typeface="Arial"/>
              </a:rPr>
              <a:t>sun exposure sunburn, freckling, and early ageing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skin already occurs and actinic keratoses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 tendency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towards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malignant transformation </a:t>
            </a:r>
            <a:r>
              <a:rPr sz="1800" spc="-20" dirty="0">
                <a:latin typeface="Arial"/>
                <a:cs typeface="Arial"/>
              </a:rPr>
              <a:t>appear. </a:t>
            </a:r>
            <a:r>
              <a:rPr sz="1800" spc="-5" dirty="0">
                <a:latin typeface="Arial"/>
                <a:cs typeface="Arial"/>
              </a:rPr>
              <a:t>Squamous cell carcinoma is seen at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early age, even in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children.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485" y="360629"/>
            <a:ext cx="5431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/>
              <a:t>INFANTILE</a:t>
            </a:r>
            <a:r>
              <a:rPr sz="4400" spc="-8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7162" y="2000250"/>
            <a:ext cx="4000500" cy="300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4875" y="1928748"/>
            <a:ext cx="3857625" cy="2879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357" y="87884"/>
            <a:ext cx="5955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10" dirty="0"/>
              <a:t> </a:t>
            </a:r>
            <a:r>
              <a:rPr spc="-5" dirty="0"/>
              <a:t>albinism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4706"/>
            <a:ext cx="7423150" cy="4394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Sunprotection to </a:t>
            </a:r>
            <a:r>
              <a:rPr sz="1400" spc="-5" dirty="0">
                <a:latin typeface="Arial"/>
                <a:cs typeface="Arial"/>
              </a:rPr>
              <a:t>prevent </a:t>
            </a:r>
            <a:r>
              <a:rPr sz="1400" dirty="0">
                <a:latin typeface="Arial"/>
                <a:cs typeface="Arial"/>
              </a:rPr>
              <a:t>solar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damage: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Wear protective </a:t>
            </a:r>
            <a:r>
              <a:rPr sz="1400" dirty="0">
                <a:latin typeface="Arial"/>
                <a:cs typeface="Arial"/>
              </a:rPr>
              <a:t>clothing (long </a:t>
            </a:r>
            <a:r>
              <a:rPr sz="1400" spc="-5" dirty="0">
                <a:latin typeface="Arial"/>
                <a:cs typeface="Arial"/>
              </a:rPr>
              <a:t>sleeves, </a:t>
            </a:r>
            <a:r>
              <a:rPr sz="1400" dirty="0">
                <a:latin typeface="Arial"/>
                <a:cs typeface="Arial"/>
              </a:rPr>
              <a:t>long skirts and</a:t>
            </a:r>
            <a:r>
              <a:rPr sz="1400" spc="-2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trousers),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1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Stay indoors as </a:t>
            </a:r>
            <a:r>
              <a:rPr sz="1400" spc="-5" dirty="0">
                <a:latin typeface="Arial"/>
                <a:cs typeface="Arial"/>
              </a:rPr>
              <a:t>much </a:t>
            </a:r>
            <a:r>
              <a:rPr sz="1400" dirty="0">
                <a:latin typeface="Arial"/>
                <a:cs typeface="Arial"/>
              </a:rPr>
              <a:t>as possible</a:t>
            </a:r>
            <a:r>
              <a:rPr sz="1400" spc="-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during the hot hours of the </a:t>
            </a:r>
            <a:r>
              <a:rPr sz="1400" spc="-35" dirty="0">
                <a:latin typeface="Arial"/>
                <a:cs typeface="Arial"/>
              </a:rPr>
              <a:t>day.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 Children </a:t>
            </a:r>
            <a:r>
              <a:rPr sz="1400" spc="-5" dirty="0">
                <a:latin typeface="Arial"/>
                <a:cs typeface="Arial"/>
              </a:rPr>
              <a:t>with visual impairment </a:t>
            </a:r>
            <a:r>
              <a:rPr sz="1400" dirty="0">
                <a:latin typeface="Arial"/>
                <a:cs typeface="Arial"/>
              </a:rPr>
              <a:t>should be seated in front </a:t>
            </a:r>
            <a:r>
              <a:rPr sz="1400" spc="-5" dirty="0">
                <a:latin typeface="Arial"/>
                <a:cs typeface="Arial"/>
              </a:rPr>
              <a:t>rows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classrooms.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sunscreens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with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high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protection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factor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(SPF),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e.g.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PABA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(para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amino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benzoic acid) </a:t>
            </a:r>
            <a:r>
              <a:rPr sz="1400" spc="-5" dirty="0">
                <a:latin typeface="Arial"/>
                <a:cs typeface="Arial"/>
              </a:rPr>
              <a:t>which </a:t>
            </a:r>
            <a:r>
              <a:rPr sz="1400" dirty="0">
                <a:latin typeface="Arial"/>
                <a:cs typeface="Arial"/>
              </a:rPr>
              <a:t>has SPF 15. </a:t>
            </a:r>
            <a:r>
              <a:rPr sz="1400" spc="-35" dirty="0">
                <a:latin typeface="Arial"/>
                <a:cs typeface="Arial"/>
              </a:rPr>
              <a:t>Total </a:t>
            </a:r>
            <a:r>
              <a:rPr sz="1400" dirty="0">
                <a:latin typeface="Arial"/>
                <a:cs typeface="Arial"/>
              </a:rPr>
              <a:t>sunblockers </a:t>
            </a:r>
            <a:r>
              <a:rPr sz="1400" spc="-10" dirty="0">
                <a:latin typeface="Arial"/>
                <a:cs typeface="Arial"/>
              </a:rPr>
              <a:t>have even </a:t>
            </a:r>
            <a:r>
              <a:rPr sz="1400" spc="-5" dirty="0">
                <a:latin typeface="Arial"/>
                <a:cs typeface="Arial"/>
              </a:rPr>
              <a:t>higher SPF’s. Zinc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oxide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cream/paste/ointment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blocks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sunlight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lips.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Apply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sunscreen </a:t>
            </a:r>
            <a:r>
              <a:rPr sz="1400" spc="-5" dirty="0">
                <a:latin typeface="Arial"/>
                <a:cs typeface="Arial"/>
              </a:rPr>
              <a:t>whenever </a:t>
            </a:r>
            <a:r>
              <a:rPr sz="1400" dirty="0">
                <a:latin typeface="Arial"/>
                <a:cs typeface="Arial"/>
              </a:rPr>
              <a:t>going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outdoors.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Regular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check-ups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early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detection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treatment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pre-cancerous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dirty="0">
                <a:latin typeface="Arial"/>
                <a:cs typeface="Arial"/>
              </a:rPr>
              <a:t>keratoses and skin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cancer.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0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extensive </a:t>
            </a:r>
            <a:r>
              <a:rPr sz="1400" dirty="0">
                <a:latin typeface="Arial"/>
                <a:cs typeface="Arial"/>
              </a:rPr>
              <a:t>lesions can be treated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topical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5%</a:t>
            </a:r>
            <a:endParaRPr sz="1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60714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400" spc="-5" dirty="0">
                <a:latin typeface="Arial"/>
                <a:cs typeface="Arial"/>
              </a:rPr>
              <a:t>5-fluoro-uracil </a:t>
            </a:r>
            <a:r>
              <a:rPr sz="1400" dirty="0">
                <a:latin typeface="Arial"/>
                <a:cs typeface="Arial"/>
              </a:rPr>
              <a:t>and can be softened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dirty="0">
                <a:latin typeface="Arial"/>
                <a:cs typeface="Arial"/>
              </a:rPr>
              <a:t>urea 10% ointment or </a:t>
            </a:r>
            <a:r>
              <a:rPr sz="1400" spc="-5" dirty="0">
                <a:latin typeface="Arial"/>
                <a:cs typeface="Arial"/>
              </a:rPr>
              <a:t>salicylic </a:t>
            </a:r>
            <a:r>
              <a:rPr sz="1400" dirty="0">
                <a:latin typeface="Arial"/>
                <a:cs typeface="Arial"/>
              </a:rPr>
              <a:t>acid </a:t>
            </a:r>
            <a:r>
              <a:rPr sz="1400" spc="5" dirty="0">
                <a:latin typeface="Arial"/>
                <a:cs typeface="Arial"/>
              </a:rPr>
              <a:t>2-5%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ointment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5021" y="87884"/>
            <a:ext cx="2168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Albinism</a:t>
            </a:r>
          </a:p>
        </p:txBody>
      </p:sp>
      <p:sp>
        <p:nvSpPr>
          <p:cNvPr id="3" name="object 3"/>
          <p:cNvSpPr/>
          <p:nvPr/>
        </p:nvSpPr>
        <p:spPr>
          <a:xfrm>
            <a:off x="490639" y="1601214"/>
            <a:ext cx="8081899" cy="5167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5021" y="87884"/>
            <a:ext cx="2168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Albinism</a:t>
            </a:r>
          </a:p>
        </p:txBody>
      </p:sp>
      <p:sp>
        <p:nvSpPr>
          <p:cNvPr id="3" name="object 3"/>
          <p:cNvSpPr/>
          <p:nvPr/>
        </p:nvSpPr>
        <p:spPr>
          <a:xfrm>
            <a:off x="2643123" y="1928799"/>
            <a:ext cx="29972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0"/>
            <a:ext cx="6283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DERMATOSIS</a:t>
            </a:r>
            <a:r>
              <a:rPr spc="-40" dirty="0"/>
              <a:t> </a:t>
            </a:r>
            <a:r>
              <a:rPr spc="-45" dirty="0"/>
              <a:t>PAPULOSA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9529" y="392633"/>
            <a:ext cx="16598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NIG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558798"/>
            <a:ext cx="7957820" cy="42919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 very common papular eruption in Africans which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probably  genetically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determined.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3050">
              <a:latin typeface="Arial"/>
              <a:cs typeface="Arial"/>
            </a:endParaRPr>
          </a:p>
          <a:p>
            <a:pPr marL="332740" marR="81915" indent="-320040">
              <a:lnSpc>
                <a:spcPct val="8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408940" algn="l"/>
                <a:tab pos="409575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Dark brown to black papules appear on the upper part of the  face, especially on the cheeks and the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temples.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Font typeface="Wingdings"/>
              <a:buChar char=""/>
            </a:pPr>
            <a:endParaRPr sz="3000">
              <a:latin typeface="Arial"/>
              <a:cs typeface="Arial"/>
            </a:endParaRPr>
          </a:p>
          <a:p>
            <a:pPr marL="332740" marR="765175" indent="-320040">
              <a:lnSpc>
                <a:spcPts val="211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 first papules may appear from early teens and they  increase in number with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age.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3050">
              <a:latin typeface="Arial"/>
              <a:cs typeface="Arial"/>
            </a:endParaRPr>
          </a:p>
          <a:p>
            <a:pPr marL="332740" marR="764540" indent="-320040">
              <a:lnSpc>
                <a:spcPct val="80000"/>
              </a:lnSpc>
              <a:spcBef>
                <a:spcPts val="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Forty percent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Africans over 30 years of age have this  eruption in a limited or extensive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form.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It is more common in women than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7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men.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0"/>
            <a:ext cx="6283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DERMATOSIS</a:t>
            </a:r>
            <a:r>
              <a:rPr spc="-40" dirty="0"/>
              <a:t> </a:t>
            </a:r>
            <a:r>
              <a:rPr spc="-45" dirty="0"/>
              <a:t>PAPULOSA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59529" y="392633"/>
            <a:ext cx="165988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NIG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R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71624"/>
            <a:ext cx="8930005" cy="5286375"/>
            <a:chOff x="0" y="1571624"/>
            <a:chExt cx="8930005" cy="5286375"/>
          </a:xfrm>
        </p:grpSpPr>
        <p:sp>
          <p:nvSpPr>
            <p:cNvPr id="5" name="object 5"/>
            <p:cNvSpPr/>
            <p:nvPr/>
          </p:nvSpPr>
          <p:spPr>
            <a:xfrm>
              <a:off x="0" y="1571624"/>
              <a:ext cx="5068589" cy="5286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86123" y="1643085"/>
              <a:ext cx="5143500" cy="5143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7" rIns="0" bIns="0" rtlCol="0">
            <a:spAutoFit/>
          </a:bodyPr>
          <a:lstStyle/>
          <a:p>
            <a:pPr marL="2101850" marR="5080" indent="-11861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MANAGEMENT</a:t>
            </a:r>
            <a:r>
              <a:rPr sz="3600" spc="-65" dirty="0"/>
              <a:t> </a:t>
            </a:r>
            <a:r>
              <a:rPr sz="3600" spc="-35" dirty="0"/>
              <a:t>DERMATOSIS  PAPULOSA</a:t>
            </a:r>
            <a:r>
              <a:rPr sz="3600" spc="-150" dirty="0"/>
              <a:t> </a:t>
            </a:r>
            <a:r>
              <a:rPr sz="3600" dirty="0"/>
              <a:t>NIGRA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908290" cy="468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Management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dermatosis papulosa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nigra</a:t>
            </a:r>
            <a:endParaRPr sz="2700">
              <a:latin typeface="Arial"/>
              <a:cs typeface="Arial"/>
            </a:endParaRPr>
          </a:p>
          <a:p>
            <a:pPr marL="332740" marR="1047750" indent="-320040">
              <a:lnSpc>
                <a:spcPts val="2600"/>
              </a:lnSpc>
              <a:spcBef>
                <a:spcPts val="66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15" dirty="0">
                <a:latin typeface="Arial"/>
                <a:cs typeface="Arial"/>
              </a:rPr>
              <a:t>Treatment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not necessary </a:t>
            </a:r>
            <a:r>
              <a:rPr sz="2700" spc="-5" dirty="0">
                <a:latin typeface="Arial"/>
                <a:cs typeface="Arial"/>
              </a:rPr>
              <a:t>and usually not  requested.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Cauterisation / </a:t>
            </a:r>
            <a:r>
              <a:rPr sz="2700" spc="-5" dirty="0">
                <a:latin typeface="Arial"/>
                <a:cs typeface="Arial"/>
              </a:rPr>
              <a:t>diathermy which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be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followed  by curettage is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possible.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918844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This may </a:t>
            </a:r>
            <a:r>
              <a:rPr sz="2700" spc="-5" dirty="0">
                <a:latin typeface="Arial"/>
                <a:cs typeface="Arial"/>
              </a:rPr>
              <a:t>however </a:t>
            </a:r>
            <a:r>
              <a:rPr sz="2700" dirty="0">
                <a:latin typeface="Arial"/>
                <a:cs typeface="Arial"/>
              </a:rPr>
              <a:t>leave </a:t>
            </a:r>
            <a:r>
              <a:rPr sz="2700" spc="-5" dirty="0">
                <a:latin typeface="Arial"/>
                <a:cs typeface="Arial"/>
              </a:rPr>
              <a:t>undesired </a:t>
            </a:r>
            <a:r>
              <a:rPr sz="2700" dirty="0">
                <a:latin typeface="Arial"/>
                <a:cs typeface="Arial"/>
              </a:rPr>
              <a:t>hypo-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  </a:t>
            </a:r>
            <a:r>
              <a:rPr sz="2700" dirty="0">
                <a:latin typeface="Arial"/>
                <a:cs typeface="Arial"/>
              </a:rPr>
              <a:t>hyperpigmentation.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654050" indent="-320040">
              <a:lnSpc>
                <a:spcPts val="259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425450" algn="l"/>
                <a:tab pos="426084" algn="l"/>
              </a:tabLst>
            </a:pPr>
            <a:r>
              <a:rPr dirty="0"/>
              <a:t>	</a:t>
            </a:r>
            <a:r>
              <a:rPr sz="2700" dirty="0">
                <a:latin typeface="Arial"/>
                <a:cs typeface="Arial"/>
              </a:rPr>
              <a:t>In extensive cases it </a:t>
            </a:r>
            <a:r>
              <a:rPr sz="2700" spc="-5" dirty="0">
                <a:latin typeface="Arial"/>
                <a:cs typeface="Arial"/>
              </a:rPr>
              <a:t>is therefore </a:t>
            </a:r>
            <a:r>
              <a:rPr sz="2700" dirty="0">
                <a:latin typeface="Arial"/>
                <a:cs typeface="Arial"/>
              </a:rPr>
              <a:t>advisable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  treat </a:t>
            </a:r>
            <a:r>
              <a:rPr sz="2700" spc="-5" dirty="0">
                <a:latin typeface="Arial"/>
                <a:cs typeface="Arial"/>
              </a:rPr>
              <a:t>a </a:t>
            </a:r>
            <a:r>
              <a:rPr sz="2700" dirty="0">
                <a:latin typeface="Arial"/>
                <a:cs typeface="Arial"/>
              </a:rPr>
              <a:t>few </a:t>
            </a:r>
            <a:r>
              <a:rPr sz="2700" spc="-5" dirty="0">
                <a:latin typeface="Arial"/>
                <a:cs typeface="Arial"/>
              </a:rPr>
              <a:t>lesions as a </a:t>
            </a:r>
            <a:r>
              <a:rPr sz="2700" dirty="0">
                <a:latin typeface="Arial"/>
                <a:cs typeface="Arial"/>
              </a:rPr>
              <a:t>trial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first.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345" y="87884"/>
            <a:ext cx="4622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DRUG</a:t>
            </a:r>
            <a:r>
              <a:rPr spc="-65" dirty="0"/>
              <a:t> </a:t>
            </a:r>
            <a:r>
              <a:rPr spc="-5" dirty="0"/>
              <a:t>ERUPTIONS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7754"/>
            <a:ext cx="7872095" cy="4712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32740" marR="2326005" indent="-320040">
              <a:lnSpc>
                <a:spcPts val="2700"/>
              </a:lnSpc>
              <a:spcBef>
                <a:spcPts val="4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Most common are maculo-papular  </a:t>
            </a:r>
            <a:r>
              <a:rPr sz="2500" spc="-10" dirty="0">
                <a:latin typeface="Arial"/>
                <a:cs typeface="Arial"/>
              </a:rPr>
              <a:t>exanthema’s, which </a:t>
            </a:r>
            <a:r>
              <a:rPr sz="2500" spc="-5" dirty="0">
                <a:latin typeface="Arial"/>
                <a:cs typeface="Arial"/>
              </a:rPr>
              <a:t>are usually</a:t>
            </a:r>
            <a:r>
              <a:rPr sz="2500" spc="-35" dirty="0">
                <a:latin typeface="Arial"/>
                <a:cs typeface="Arial"/>
              </a:rPr>
              <a:t> itchy.</a:t>
            </a:r>
            <a:endParaRPr sz="2500">
              <a:latin typeface="Arial"/>
              <a:cs typeface="Arial"/>
            </a:endParaRPr>
          </a:p>
          <a:p>
            <a:pPr marL="332740" marR="1188720" indent="-320040">
              <a:lnSpc>
                <a:spcPts val="27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0" dirty="0">
                <a:latin typeface="Arial"/>
                <a:cs typeface="Arial"/>
              </a:rPr>
              <a:t>Drugs with </a:t>
            </a:r>
            <a:r>
              <a:rPr sz="2500" spc="-5" dirty="0">
                <a:latin typeface="Arial"/>
                <a:cs typeface="Arial"/>
              </a:rPr>
              <a:t>a &gt; </a:t>
            </a:r>
            <a:r>
              <a:rPr sz="2500" spc="-10" dirty="0">
                <a:latin typeface="Arial"/>
                <a:cs typeface="Arial"/>
              </a:rPr>
              <a:t>1‰ </a:t>
            </a:r>
            <a:r>
              <a:rPr sz="2500" spc="-5" dirty="0">
                <a:latin typeface="Arial"/>
                <a:cs typeface="Arial"/>
              </a:rPr>
              <a:t>incidence of drug-induced  exanthema are: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penicillins,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7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sulphonamides </a:t>
            </a:r>
            <a:r>
              <a:rPr sz="2500" spc="-15" dirty="0">
                <a:latin typeface="Arial"/>
                <a:cs typeface="Arial"/>
              </a:rPr>
              <a:t>(fansidar, </a:t>
            </a:r>
            <a:r>
              <a:rPr sz="2500" spc="-5" dirty="0">
                <a:latin typeface="Arial"/>
                <a:cs typeface="Arial"/>
              </a:rPr>
              <a:t>trimethoprim), </a:t>
            </a:r>
            <a:r>
              <a:rPr sz="2500" spc="-15" dirty="0">
                <a:latin typeface="Arial"/>
                <a:cs typeface="Arial"/>
              </a:rPr>
              <a:t>NSAID’s </a:t>
            </a:r>
            <a:r>
              <a:rPr sz="2500" spc="-5" dirty="0">
                <a:latin typeface="Arial"/>
                <a:cs typeface="Arial"/>
              </a:rPr>
              <a:t>(like  aspirin,</a:t>
            </a:r>
            <a:endParaRPr sz="2500">
              <a:latin typeface="Arial"/>
              <a:cs typeface="Arial"/>
            </a:endParaRPr>
          </a:p>
          <a:p>
            <a:pPr marL="332740" marR="581025" indent="-320040">
              <a:lnSpc>
                <a:spcPts val="27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indomethacin), isoniazid, erythromycin, hydantoin  derivatives (e.g.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phenytoin),</a:t>
            </a:r>
            <a:endParaRPr sz="2500">
              <a:latin typeface="Arial"/>
              <a:cs typeface="Arial"/>
            </a:endParaRPr>
          </a:p>
          <a:p>
            <a:pPr marL="332740" marR="459105" indent="-320040">
              <a:lnSpc>
                <a:spcPts val="27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carbamazepine, allopurinol, streptomycin and gold  salts.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2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Some drugs cause </a:t>
            </a:r>
            <a:r>
              <a:rPr sz="2500" spc="-15" dirty="0">
                <a:latin typeface="Arial"/>
                <a:cs typeface="Arial"/>
              </a:rPr>
              <a:t>photosensitivity,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commonly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236919"/>
            <a:ext cx="20866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implicated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are: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173" y="360629"/>
            <a:ext cx="5089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DRUG</a:t>
            </a:r>
            <a:r>
              <a:rPr sz="4400" spc="-70" dirty="0"/>
              <a:t> </a:t>
            </a:r>
            <a:r>
              <a:rPr sz="4400" dirty="0"/>
              <a:t>ERUPTIONS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8986"/>
            <a:ext cx="7314565" cy="4254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amiodarone, chlorothiazide, fluoroquinolone derivatives,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NSAID’s,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phenothiazines, psoralens, sulphonamides and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tetracyclines.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3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Stevens-Johnson syndrome and toxic epidermal necrolysis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serious blistering eruptions </a:t>
            </a:r>
            <a:r>
              <a:rPr sz="1800" spc="-15" dirty="0">
                <a:latin typeface="Arial"/>
                <a:cs typeface="Arial"/>
              </a:rPr>
              <a:t>which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10" dirty="0">
                <a:latin typeface="Arial"/>
                <a:cs typeface="Arial"/>
              </a:rPr>
              <a:t>affect </a:t>
            </a:r>
            <a:r>
              <a:rPr sz="1800" spc="-5" dirty="0">
                <a:latin typeface="Arial"/>
                <a:cs typeface="Arial"/>
              </a:rPr>
              <a:t>large areas of skin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mucous membranes and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be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fatal.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300">
              <a:latin typeface="Arial"/>
              <a:cs typeface="Arial"/>
            </a:endParaRPr>
          </a:p>
          <a:p>
            <a:pPr marL="394970" indent="-382905">
              <a:lnSpc>
                <a:spcPts val="1945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94970" algn="l"/>
                <a:tab pos="395605" algn="l"/>
              </a:tabLst>
            </a:pPr>
            <a:r>
              <a:rPr sz="1800" spc="-5" dirty="0">
                <a:latin typeface="Arial"/>
                <a:cs typeface="Arial"/>
              </a:rPr>
              <a:t>Common causes: </a:t>
            </a:r>
            <a:r>
              <a:rPr sz="1800" spc="-10" dirty="0">
                <a:latin typeface="Arial"/>
                <a:cs typeface="Arial"/>
              </a:rPr>
              <a:t>sulphonamides, hydantoins,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pyrazolon</a:t>
            </a:r>
            <a:endParaRPr sz="1800">
              <a:latin typeface="Arial"/>
              <a:cs typeface="Arial"/>
            </a:endParaRPr>
          </a:p>
          <a:p>
            <a:pPr marR="2764155" algn="r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derivatives, carbamazepine and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NSAID’s.</a:t>
            </a:r>
            <a:endParaRPr sz="1800">
              <a:latin typeface="Arial"/>
              <a:cs typeface="Arial"/>
            </a:endParaRPr>
          </a:p>
          <a:p>
            <a:pPr marL="319405" marR="2745740" indent="-319405" algn="r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194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Erythema exsudativum multiforme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(EEM).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2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Patients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HIV-infection </a:t>
            </a:r>
            <a:r>
              <a:rPr sz="1800" spc="-5" dirty="0">
                <a:latin typeface="Arial"/>
                <a:cs typeface="Arial"/>
              </a:rPr>
              <a:t>are more susceptible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all drug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eruptions.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Nearly all drugs can cause drug eruptions. </a:t>
            </a:r>
            <a:r>
              <a:rPr sz="1800" dirty="0">
                <a:latin typeface="Arial"/>
                <a:cs typeface="Arial"/>
              </a:rPr>
              <a:t>Only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most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commonly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i="1" spc="-5" dirty="0">
                <a:latin typeface="Arial"/>
                <a:cs typeface="Arial"/>
              </a:rPr>
              <a:t>implicated drugs have been mentioned</a:t>
            </a:r>
            <a:r>
              <a:rPr sz="1800" i="1" spc="7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here.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173" y="360629"/>
            <a:ext cx="5089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DRUG</a:t>
            </a:r>
            <a:r>
              <a:rPr sz="4400" spc="-70" dirty="0"/>
              <a:t> </a:t>
            </a:r>
            <a:r>
              <a:rPr sz="4400" dirty="0"/>
              <a:t>ERUPTIONS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28599" y="2143099"/>
            <a:ext cx="3643376" cy="4572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6250" y="2643187"/>
            <a:ext cx="47625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114" y="0"/>
            <a:ext cx="795210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b="1" i="1" spc="-10" dirty="0">
                <a:solidFill>
                  <a:srgbClr val="775F54"/>
                </a:solidFill>
                <a:latin typeface="Arial"/>
                <a:cs typeface="Arial"/>
              </a:rPr>
              <a:t>Stevens-Johnson syndrome </a:t>
            </a:r>
            <a:r>
              <a:rPr sz="4000" b="1" i="1" spc="-5" dirty="0">
                <a:solidFill>
                  <a:srgbClr val="775F54"/>
                </a:solidFill>
                <a:latin typeface="Arial"/>
                <a:cs typeface="Arial"/>
              </a:rPr>
              <a:t>as a  reaction</a:t>
            </a:r>
            <a:endParaRPr sz="4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4000" b="1" i="1" spc="-5" dirty="0">
                <a:solidFill>
                  <a:srgbClr val="775F54"/>
                </a:solidFill>
                <a:latin typeface="Arial"/>
                <a:cs typeface="Arial"/>
              </a:rPr>
              <a:t>to</a:t>
            </a:r>
            <a:r>
              <a:rPr sz="4000" b="1" i="1" spc="-1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000" b="1" i="1" spc="-5" dirty="0">
                <a:solidFill>
                  <a:srgbClr val="775F54"/>
                </a:solidFill>
                <a:latin typeface="Arial"/>
                <a:cs typeface="Arial"/>
              </a:rPr>
              <a:t>cotrimoxazole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5595" y="1476375"/>
            <a:ext cx="3718559" cy="509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5630" marR="5080" indent="-218757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of</a:t>
            </a:r>
            <a:r>
              <a:rPr sz="4400" spc="-65" dirty="0"/>
              <a:t> </a:t>
            </a:r>
            <a:r>
              <a:rPr sz="4400" dirty="0"/>
              <a:t>infantile  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76870" cy="427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31305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Explain to the parents the recurrent nature of  the disease! Also reassure them that the  eczema will most likely clear completely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after  some months to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years.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31178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Stop the use of irritants such as vaseline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and  </a:t>
            </a:r>
            <a:r>
              <a:rPr sz="2900" dirty="0">
                <a:latin typeface="Arial"/>
                <a:cs typeface="Arial"/>
              </a:rPr>
              <a:t>excessive use of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soap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Apply moisturiser (aqueous cream,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emulsifying  ointment or coconut oil) while child is still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wet.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30" y="87884"/>
            <a:ext cx="7477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drug</a:t>
            </a:r>
            <a:r>
              <a:rPr spc="30" dirty="0"/>
              <a:t> </a:t>
            </a:r>
            <a:r>
              <a:rPr spc="-5" dirty="0"/>
              <a:t>eruptions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986"/>
            <a:ext cx="7987030" cy="46932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Identify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responsible drug and </a:t>
            </a:r>
            <a:r>
              <a:rPr sz="1800" dirty="0">
                <a:latin typeface="Arial"/>
                <a:cs typeface="Arial"/>
              </a:rPr>
              <a:t>stop the </a:t>
            </a:r>
            <a:r>
              <a:rPr sz="1800" spc="-5" dirty="0">
                <a:latin typeface="Arial"/>
                <a:cs typeface="Arial"/>
              </a:rPr>
              <a:t>use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that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drug.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ts val="1945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For </a:t>
            </a:r>
            <a:r>
              <a:rPr sz="1800" spc="-5" dirty="0">
                <a:latin typeface="Arial"/>
                <a:cs typeface="Arial"/>
              </a:rPr>
              <a:t>itchiness and </a:t>
            </a:r>
            <a:r>
              <a:rPr sz="1800" spc="-10" dirty="0">
                <a:latin typeface="Arial"/>
                <a:cs typeface="Arial"/>
              </a:rPr>
              <a:t>drying </a:t>
            </a:r>
            <a:r>
              <a:rPr sz="1800" spc="-5" dirty="0">
                <a:latin typeface="Arial"/>
                <a:cs typeface="Arial"/>
              </a:rPr>
              <a:t>in: Calamine lotion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or </a:t>
            </a:r>
            <a:r>
              <a:rPr sz="1800" spc="-10" dirty="0">
                <a:latin typeface="Arial"/>
                <a:cs typeface="Arial"/>
              </a:rPr>
              <a:t>without </a:t>
            </a:r>
            <a:r>
              <a:rPr sz="1800" spc="-5" dirty="0">
                <a:latin typeface="Arial"/>
                <a:cs typeface="Arial"/>
              </a:rPr>
              <a:t>menthol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0.25%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and/or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phenol 1%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5" dirty="0">
                <a:latin typeface="Arial"/>
                <a:cs typeface="Arial"/>
              </a:rPr>
              <a:t>or zinc </a:t>
            </a:r>
            <a:r>
              <a:rPr sz="1800" spc="-10" dirty="0">
                <a:latin typeface="Arial"/>
                <a:cs typeface="Arial"/>
              </a:rPr>
              <a:t>oxide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cream.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Burn cream or </a:t>
            </a:r>
            <a:r>
              <a:rPr sz="1800" spc="-35" dirty="0">
                <a:latin typeface="Arial"/>
                <a:cs typeface="Arial"/>
              </a:rPr>
              <a:t>honey.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76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Oral </a:t>
            </a:r>
            <a:r>
              <a:rPr sz="1800" spc="-5" dirty="0">
                <a:latin typeface="Arial"/>
                <a:cs typeface="Arial"/>
              </a:rPr>
              <a:t>antihistamines e.g. promethazine 25 mg once or </a:t>
            </a:r>
            <a:r>
              <a:rPr sz="1800" spc="-10" dirty="0">
                <a:latin typeface="Arial"/>
                <a:cs typeface="Arial"/>
              </a:rPr>
              <a:t>twice </a:t>
            </a:r>
            <a:r>
              <a:rPr sz="1800" spc="-5" dirty="0">
                <a:latin typeface="Arial"/>
                <a:cs typeface="Arial"/>
              </a:rPr>
              <a:t>daily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chlorpheniramine 4 mg 3 times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daily.</a:t>
            </a:r>
            <a:endParaRPr sz="1800">
              <a:latin typeface="Arial"/>
              <a:cs typeface="Arial"/>
            </a:endParaRPr>
          </a:p>
          <a:p>
            <a:pPr marL="332740" marR="205104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In </a:t>
            </a:r>
            <a:r>
              <a:rPr sz="1800" spc="-5" dirty="0">
                <a:latin typeface="Arial"/>
                <a:cs typeface="Arial"/>
              </a:rPr>
              <a:t>severe reactions a short course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prednisolone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be given starting  </a:t>
            </a:r>
            <a:r>
              <a:rPr sz="1800" dirty="0">
                <a:latin typeface="Arial"/>
                <a:cs typeface="Arial"/>
              </a:rPr>
              <a:t>at </a:t>
            </a:r>
            <a:r>
              <a:rPr sz="1800" spc="-5" dirty="0">
                <a:latin typeface="Arial"/>
                <a:cs typeface="Arial"/>
              </a:rPr>
              <a:t>30-60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mg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daily and quickly reducing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dose in 2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weeks.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300">
              <a:latin typeface="Arial"/>
              <a:cs typeface="Arial"/>
            </a:endParaRPr>
          </a:p>
          <a:p>
            <a:pPr marL="332740" indent="-320040">
              <a:lnSpc>
                <a:spcPts val="1945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When there is extensive skin loss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patient should be hospitalised,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given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ts val="1945"/>
              </a:lnSpc>
            </a:pPr>
            <a:r>
              <a:rPr sz="1800" spc="-35" dirty="0">
                <a:latin typeface="Arial"/>
                <a:cs typeface="Arial"/>
              </a:rPr>
              <a:t>i.v.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fluids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7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and treated like a burn case </a:t>
            </a:r>
            <a:r>
              <a:rPr sz="1800" dirty="0">
                <a:latin typeface="Arial"/>
                <a:cs typeface="Arial"/>
              </a:rPr>
              <a:t>i.e. </a:t>
            </a:r>
            <a:r>
              <a:rPr sz="1800" spc="-5" dirty="0">
                <a:latin typeface="Arial"/>
                <a:cs typeface="Arial"/>
              </a:rPr>
              <a:t>given betadine baths, dressed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silver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sulphadiazine 1% burn cream and given antibiotics and analgesics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151575"/>
            <a:ext cx="924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</a:t>
            </a:r>
            <a:r>
              <a:rPr sz="1800" spc="-15" dirty="0">
                <a:latin typeface="Arial"/>
                <a:cs typeface="Arial"/>
              </a:rPr>
              <a:t>q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re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102" y="87884"/>
            <a:ext cx="7388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HEMANGIOMA</a:t>
            </a:r>
            <a:r>
              <a:rPr spc="-160" dirty="0"/>
              <a:t> </a:t>
            </a:r>
            <a:r>
              <a:rPr spc="-30" dirty="0"/>
              <a:t>(CONGENITAL)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986"/>
            <a:ext cx="7923530" cy="46050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Congenital </a:t>
            </a:r>
            <a:r>
              <a:rPr sz="1800" spc="-10" dirty="0">
                <a:latin typeface="Arial"/>
                <a:cs typeface="Arial"/>
              </a:rPr>
              <a:t>hemangioma’s </a:t>
            </a:r>
            <a:r>
              <a:rPr sz="1800" spc="-5" dirty="0">
                <a:latin typeface="Arial"/>
                <a:cs typeface="Arial"/>
              </a:rPr>
              <a:t>are benign tumours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blood vessels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which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become manifest in </a:t>
            </a:r>
            <a:r>
              <a:rPr sz="1800" dirty="0">
                <a:latin typeface="Arial"/>
                <a:cs typeface="Arial"/>
              </a:rPr>
              <a:t>the first few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life.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5080" indent="-320040" algn="just">
              <a:lnSpc>
                <a:spcPct val="8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They can be single or multiple and </a:t>
            </a:r>
            <a:r>
              <a:rPr sz="1800" dirty="0">
                <a:latin typeface="Arial"/>
                <a:cs typeface="Arial"/>
              </a:rPr>
              <a:t>vary </a:t>
            </a:r>
            <a:r>
              <a:rPr sz="1800" spc="-5" dirty="0">
                <a:latin typeface="Arial"/>
                <a:cs typeface="Arial"/>
              </a:rPr>
              <a:t>in size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5" dirty="0">
                <a:latin typeface="Arial"/>
                <a:cs typeface="Arial"/>
              </a:rPr>
              <a:t>less than 1 </a:t>
            </a:r>
            <a:r>
              <a:rPr sz="1800" dirty="0">
                <a:latin typeface="Arial"/>
                <a:cs typeface="Arial"/>
              </a:rPr>
              <a:t>cm to </a:t>
            </a:r>
            <a:r>
              <a:rPr sz="1800" spc="-5" dirty="0">
                <a:latin typeface="Arial"/>
                <a:cs typeface="Arial"/>
              </a:rPr>
              <a:t>more  than 10 </a:t>
            </a:r>
            <a:r>
              <a:rPr sz="1800" dirty="0">
                <a:latin typeface="Arial"/>
                <a:cs typeface="Arial"/>
              </a:rPr>
              <a:t>cm. The </a:t>
            </a:r>
            <a:r>
              <a:rPr sz="1800" spc="-5" dirty="0">
                <a:latin typeface="Arial"/>
                <a:cs typeface="Arial"/>
              </a:rPr>
              <a:t>preferred </a:t>
            </a:r>
            <a:r>
              <a:rPr sz="1800" dirty="0">
                <a:latin typeface="Arial"/>
                <a:cs typeface="Arial"/>
              </a:rPr>
              <a:t>site </a:t>
            </a: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the face </a:t>
            </a:r>
            <a:r>
              <a:rPr sz="1800" spc="-5" dirty="0">
                <a:latin typeface="Arial"/>
                <a:cs typeface="Arial"/>
              </a:rPr>
              <a:t>though they can occur </a:t>
            </a:r>
            <a:r>
              <a:rPr sz="1800" spc="-10" dirty="0">
                <a:latin typeface="Arial"/>
                <a:cs typeface="Arial"/>
              </a:rPr>
              <a:t>anywhere  </a:t>
            </a:r>
            <a:r>
              <a:rPr sz="1800" spc="-5" dirty="0">
                <a:latin typeface="Arial"/>
                <a:cs typeface="Arial"/>
              </a:rPr>
              <a:t>on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skin.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350">
              <a:latin typeface="Arial"/>
              <a:cs typeface="Arial"/>
            </a:endParaRPr>
          </a:p>
          <a:p>
            <a:pPr marL="390525" indent="-378460">
              <a:lnSpc>
                <a:spcPct val="10000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90525" algn="l"/>
                <a:tab pos="391160" algn="l"/>
              </a:tabLst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mucous membranes </a:t>
            </a:r>
            <a:r>
              <a:rPr sz="1800" dirty="0">
                <a:latin typeface="Arial"/>
                <a:cs typeface="Arial"/>
              </a:rPr>
              <a:t>i.e. </a:t>
            </a:r>
            <a:r>
              <a:rPr sz="1800" spc="-5" dirty="0">
                <a:latin typeface="Arial"/>
                <a:cs typeface="Arial"/>
              </a:rPr>
              <a:t>the lip and tongue can be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affected.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Hemangioma’s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grow rapidly in </a:t>
            </a:r>
            <a:r>
              <a:rPr sz="1800" dirty="0">
                <a:latin typeface="Arial"/>
                <a:cs typeface="Arial"/>
              </a:rPr>
              <a:t>the first </a:t>
            </a:r>
            <a:r>
              <a:rPr sz="1800" spc="-5" dirty="0">
                <a:latin typeface="Arial"/>
                <a:cs typeface="Arial"/>
              </a:rPr>
              <a:t>months causing great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concern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to 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parents.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754380" indent="-320040">
              <a:lnSpc>
                <a:spcPts val="1730"/>
              </a:lnSpc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  <a:tab pos="5664200" algn="l"/>
              </a:tabLst>
            </a:pPr>
            <a:r>
              <a:rPr sz="1800" spc="-25" dirty="0">
                <a:latin typeface="Arial"/>
                <a:cs typeface="Arial"/>
              </a:rPr>
              <a:t>However, </a:t>
            </a:r>
            <a:r>
              <a:rPr sz="1800" spc="-5" dirty="0">
                <a:latin typeface="Arial"/>
                <a:cs typeface="Arial"/>
              </a:rPr>
              <a:t>they regress spontaneously in</a:t>
            </a:r>
            <a:r>
              <a:rPr sz="1800" spc="1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about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70%	</a:t>
            </a:r>
            <a:r>
              <a:rPr sz="1800" dirty="0">
                <a:latin typeface="Arial"/>
                <a:cs typeface="Arial"/>
              </a:rPr>
              <a:t>of 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patients.  Regression </a:t>
            </a:r>
            <a:r>
              <a:rPr sz="1800" dirty="0">
                <a:latin typeface="Arial"/>
                <a:cs typeface="Arial"/>
              </a:rPr>
              <a:t>starts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the first </a:t>
            </a:r>
            <a:r>
              <a:rPr sz="1800" spc="-10" dirty="0">
                <a:latin typeface="Arial"/>
                <a:cs typeface="Arial"/>
              </a:rPr>
              <a:t>year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life and takes </a:t>
            </a:r>
            <a:r>
              <a:rPr sz="1800" dirty="0">
                <a:latin typeface="Arial"/>
                <a:cs typeface="Arial"/>
              </a:rPr>
              <a:t>5-10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years.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2700">
              <a:latin typeface="Arial"/>
              <a:cs typeface="Arial"/>
            </a:endParaRPr>
          </a:p>
          <a:p>
            <a:pPr marL="332740" marR="514984" indent="-320040">
              <a:lnSpc>
                <a:spcPct val="80000"/>
              </a:lnSpc>
              <a:spcBef>
                <a:spcPts val="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Sometimes a hemangioma </a:t>
            </a:r>
            <a:r>
              <a:rPr sz="1800" dirty="0">
                <a:latin typeface="Arial"/>
                <a:cs typeface="Arial"/>
              </a:rPr>
              <a:t>may </a:t>
            </a:r>
            <a:r>
              <a:rPr sz="1800" spc="-5" dirty="0">
                <a:latin typeface="Arial"/>
                <a:cs typeface="Arial"/>
              </a:rPr>
              <a:t>bleed easily or </a:t>
            </a:r>
            <a:r>
              <a:rPr sz="1800" dirty="0">
                <a:latin typeface="Arial"/>
                <a:cs typeface="Arial"/>
              </a:rPr>
              <a:t>it may </a:t>
            </a:r>
            <a:r>
              <a:rPr sz="1800" spc="-5" dirty="0">
                <a:latin typeface="Arial"/>
                <a:cs typeface="Arial"/>
              </a:rPr>
              <a:t>become (partly)  necrotic after trauma or during a period </a:t>
            </a:r>
            <a:r>
              <a:rPr sz="1800" dirty="0">
                <a:latin typeface="Arial"/>
                <a:cs typeface="Arial"/>
              </a:rPr>
              <a:t>of fast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regression.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416" y="360629"/>
            <a:ext cx="65163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Congenital</a:t>
            </a:r>
            <a:r>
              <a:rPr sz="4400" spc="-95" dirty="0"/>
              <a:t> </a:t>
            </a:r>
            <a:r>
              <a:rPr sz="4400" dirty="0"/>
              <a:t>hemangioma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429000" y="1785873"/>
            <a:ext cx="5568188" cy="3357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87" y="2000250"/>
            <a:ext cx="2857500" cy="280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582545" marR="5080" indent="-1637664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</a:t>
            </a:r>
            <a:r>
              <a:rPr spc="-10" dirty="0"/>
              <a:t>congenital  </a:t>
            </a:r>
            <a:r>
              <a:rPr spc="-5" dirty="0"/>
              <a:t>hemangioma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64894"/>
            <a:ext cx="7939405" cy="454596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128270" indent="-320040" algn="just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In most cases no treatment should be given. The parents need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be told that spontaneous regression is to be expected and that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  gives the best cosmetic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outcome.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This is in contrast to surgery which may leave disfiguring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scars.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10" dirty="0">
                <a:latin typeface="Arial"/>
                <a:cs typeface="Arial"/>
              </a:rPr>
              <a:t>Treatment </a:t>
            </a:r>
            <a:r>
              <a:rPr sz="2000" dirty="0">
                <a:latin typeface="Arial"/>
                <a:cs typeface="Arial"/>
              </a:rPr>
              <a:t>is indicated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in: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b="1" dirty="0">
                <a:latin typeface="Arial"/>
                <a:cs typeface="Arial"/>
              </a:rPr>
              <a:t>1 a lesion </a:t>
            </a:r>
            <a:r>
              <a:rPr sz="2000" b="1" spc="5" dirty="0">
                <a:latin typeface="Arial"/>
                <a:cs typeface="Arial"/>
              </a:rPr>
              <a:t>which </a:t>
            </a:r>
            <a:r>
              <a:rPr sz="2000" b="1" dirty="0">
                <a:latin typeface="Arial"/>
                <a:cs typeface="Arial"/>
              </a:rPr>
              <a:t>does not disappear or gets bigger in a </a:t>
            </a:r>
            <a:r>
              <a:rPr sz="2000" b="1" spc="-5" dirty="0">
                <a:latin typeface="Arial"/>
                <a:cs typeface="Arial"/>
              </a:rPr>
              <a:t>child</a:t>
            </a:r>
            <a:r>
              <a:rPr sz="2000" b="1" spc="-2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&gt;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7 </a:t>
            </a:r>
            <a:r>
              <a:rPr sz="2000" b="1" spc="-5" dirty="0">
                <a:latin typeface="Arial"/>
                <a:cs typeface="Arial"/>
              </a:rPr>
              <a:t>years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age,</a:t>
            </a:r>
            <a:endParaRPr sz="20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b="1" dirty="0">
                <a:latin typeface="Arial"/>
                <a:cs typeface="Arial"/>
              </a:rPr>
              <a:t>2 impaired function of </a:t>
            </a:r>
            <a:r>
              <a:rPr sz="2000" b="1" spc="-5" dirty="0">
                <a:latin typeface="Arial"/>
                <a:cs typeface="Arial"/>
              </a:rPr>
              <a:t>vital </a:t>
            </a:r>
            <a:r>
              <a:rPr sz="2000" b="1" dirty="0">
                <a:latin typeface="Arial"/>
                <a:cs typeface="Arial"/>
              </a:rPr>
              <a:t>organs, e.g. </a:t>
            </a:r>
            <a:r>
              <a:rPr sz="2000" b="1" spc="-5" dirty="0">
                <a:latin typeface="Arial"/>
                <a:cs typeface="Arial"/>
              </a:rPr>
              <a:t>vision </a:t>
            </a:r>
            <a:r>
              <a:rPr sz="2000" b="1" dirty="0">
                <a:latin typeface="Arial"/>
                <a:cs typeface="Arial"/>
              </a:rPr>
              <a:t>(by large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lesions  in the orbital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region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or on the eyelid), hearing,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breathing,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b="1" dirty="0">
                <a:latin typeface="Arial"/>
                <a:cs typeface="Arial"/>
              </a:rPr>
              <a:t>3 bleeding and/or ulcerating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lesions.</a:t>
            </a:r>
            <a:endParaRPr sz="2000">
              <a:latin typeface="Arial"/>
              <a:cs typeface="Arial"/>
            </a:endParaRPr>
          </a:p>
          <a:p>
            <a:pPr marL="332740" marR="495934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Refer to a skin specialist or paediatrician for treatment. In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some  cases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intralesional steroids may be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tried.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190" y="87884"/>
            <a:ext cx="75063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INFANTILE</a:t>
            </a:r>
            <a:r>
              <a:rPr spc="-200" dirty="0"/>
              <a:t> </a:t>
            </a:r>
            <a:r>
              <a:rPr spc="-5" dirty="0"/>
              <a:t>ACROPUSTULOSIS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875270" cy="42030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652145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Infantile acropustulosis is a condition of unknown cause  which occurs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infants, </a:t>
            </a:r>
            <a:r>
              <a:rPr sz="2200" dirty="0">
                <a:latin typeface="Arial"/>
                <a:cs typeface="Arial"/>
              </a:rPr>
              <a:t>usually </a:t>
            </a:r>
            <a:r>
              <a:rPr sz="2200" spc="-5" dirty="0">
                <a:latin typeface="Arial"/>
                <a:cs typeface="Arial"/>
              </a:rPr>
              <a:t>under the age of 1 </a:t>
            </a:r>
            <a:r>
              <a:rPr sz="2200" spc="-25" dirty="0"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Font typeface="Wingdings"/>
              <a:buChar char=""/>
            </a:pPr>
            <a:endParaRPr sz="3000">
              <a:latin typeface="Arial"/>
              <a:cs typeface="Arial"/>
            </a:endParaRPr>
          </a:p>
          <a:p>
            <a:pPr marL="332740" marR="299720" indent="-320040">
              <a:lnSpc>
                <a:spcPts val="211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408940" algn="l"/>
                <a:tab pos="409575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Intensely itchy vesicles which quickly progress to pustules  appear on the soles and the sides of the feet and on the  palms, often in the first 3 months of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life.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050">
              <a:latin typeface="Arial"/>
              <a:cs typeface="Arial"/>
            </a:endParaRPr>
          </a:p>
          <a:p>
            <a:pPr marL="332740" marR="109220" indent="-320040">
              <a:lnSpc>
                <a:spcPct val="8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 pustules last for one to several weeks and then subside  only to reappear two to four weeks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later.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305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93065" algn="l"/>
                <a:tab pos="393700" algn="l"/>
              </a:tabLst>
            </a:pPr>
            <a:r>
              <a:rPr dirty="0"/>
              <a:t>	</a:t>
            </a:r>
            <a:r>
              <a:rPr sz="2200" spc="-5" dirty="0">
                <a:latin typeface="Arial"/>
                <a:cs typeface="Arial"/>
              </a:rPr>
              <a:t>Attacks recur with diminishing severity and frequency in time  and stay away at the end of the second or third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year.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925" y="25400"/>
            <a:ext cx="524891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4590">
              <a:lnSpc>
                <a:spcPct val="100000"/>
              </a:lnSpc>
              <a:spcBef>
                <a:spcPts val="100"/>
              </a:spcBef>
            </a:pPr>
            <a:r>
              <a:rPr sz="4400" spc="-25" dirty="0"/>
              <a:t>INFANTILE  </a:t>
            </a:r>
            <a:r>
              <a:rPr sz="4400" dirty="0"/>
              <a:t>ACROPUSTULOSIS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85724" y="1714500"/>
            <a:ext cx="4235958" cy="3638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501" y="1714500"/>
            <a:ext cx="4143375" cy="348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343150" marR="5080" indent="-110426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infantile  acropustulosis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83855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Early use of topical corticosteroids is usually  </a:t>
            </a:r>
            <a:r>
              <a:rPr sz="2900" spc="-5" dirty="0">
                <a:latin typeface="Arial"/>
                <a:cs typeface="Arial"/>
              </a:rPr>
              <a:t>effective </a:t>
            </a:r>
            <a:r>
              <a:rPr sz="2900" dirty="0">
                <a:latin typeface="Arial"/>
                <a:cs typeface="Arial"/>
              </a:rPr>
              <a:t>for itch and lessens the severity of</a:t>
            </a:r>
            <a:r>
              <a:rPr sz="2900" spc="-229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attack.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4250">
              <a:latin typeface="Arial"/>
              <a:cs typeface="Arial"/>
            </a:endParaRPr>
          </a:p>
          <a:p>
            <a:pPr marL="332740" marR="122364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For severe itch antihistamines may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  required.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4200">
              <a:latin typeface="Arial"/>
              <a:cs typeface="Arial"/>
            </a:endParaRPr>
          </a:p>
          <a:p>
            <a:pPr marL="332740" marR="809625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Antibiotics and antiscabies treatment</a:t>
            </a:r>
            <a:r>
              <a:rPr sz="2900" spc="-3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are  </a:t>
            </a:r>
            <a:r>
              <a:rPr sz="2900" spc="-5" dirty="0">
                <a:latin typeface="Arial"/>
                <a:cs typeface="Arial"/>
              </a:rPr>
              <a:t>ineffective.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0158" y="87884"/>
            <a:ext cx="2279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</a:t>
            </a:r>
            <a:r>
              <a:rPr spc="-20" dirty="0"/>
              <a:t>L</a:t>
            </a:r>
            <a:r>
              <a:rPr spc="-5" dirty="0"/>
              <a:t>OIDS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64894"/>
            <a:ext cx="7551420" cy="43021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Keloids are fibrous tumours caused by overgrowth of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connective  tissue.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They usually occur in a </a:t>
            </a:r>
            <a:r>
              <a:rPr sz="2000" spc="-20" dirty="0">
                <a:latin typeface="Arial"/>
                <a:cs typeface="Arial"/>
              </a:rPr>
              <a:t>scar, </a:t>
            </a:r>
            <a:r>
              <a:rPr sz="2000" dirty="0">
                <a:latin typeface="Arial"/>
                <a:cs typeface="Arial"/>
              </a:rPr>
              <a:t>weeks to months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the skin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traumatised.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850">
              <a:latin typeface="Arial"/>
              <a:cs typeface="Arial"/>
            </a:endParaRPr>
          </a:p>
          <a:p>
            <a:pPr marL="332740" marR="59690" indent="-320040">
              <a:lnSpc>
                <a:spcPct val="8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keloid spreads beyond the boundary of the original injury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  form a hard, </a:t>
            </a:r>
            <a:r>
              <a:rPr sz="2000" spc="-10" dirty="0">
                <a:latin typeface="Arial"/>
                <a:cs typeface="Arial"/>
              </a:rPr>
              <a:t>irregular, </a:t>
            </a:r>
            <a:r>
              <a:rPr sz="2000" spc="-25" dirty="0">
                <a:latin typeface="Arial"/>
                <a:cs typeface="Arial"/>
              </a:rPr>
              <a:t>shiny, </a:t>
            </a:r>
            <a:r>
              <a:rPr sz="2000" dirty="0">
                <a:latin typeface="Arial"/>
                <a:cs typeface="Arial"/>
              </a:rPr>
              <a:t>sometimes painful or itchy ridge or  plaque.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 primary keloids there is no apparent preceding trauma.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Once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formed keloids remain stationary for years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which,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some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become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partially flattened. They are especially common in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Africans.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4334" y="360629"/>
            <a:ext cx="2511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KELO</a:t>
            </a:r>
            <a:r>
              <a:rPr sz="4400" spc="-15" dirty="0"/>
              <a:t>I</a:t>
            </a:r>
            <a:r>
              <a:rPr sz="4400" dirty="0"/>
              <a:t>DS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49" y="1857375"/>
            <a:ext cx="3958590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4216" y="1571637"/>
            <a:ext cx="3621659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8804" y="87884"/>
            <a:ext cx="5642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10" dirty="0"/>
              <a:t> </a:t>
            </a:r>
            <a:r>
              <a:rPr spc="-5" dirty="0"/>
              <a:t>keloids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7754"/>
            <a:ext cx="7862570" cy="47123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32740" marR="544830" indent="-320040">
              <a:lnSpc>
                <a:spcPct val="90000"/>
              </a:lnSpc>
              <a:spcBef>
                <a:spcPts val="3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spc="-15" dirty="0">
                <a:latin typeface="Arial"/>
                <a:cs typeface="Arial"/>
              </a:rPr>
              <a:t>Treatment </a:t>
            </a:r>
            <a:r>
              <a:rPr sz="2500" spc="-5" dirty="0">
                <a:latin typeface="Arial"/>
                <a:cs typeface="Arial"/>
              </a:rPr>
              <a:t>is </a:t>
            </a:r>
            <a:r>
              <a:rPr sz="2500" spc="-10" dirty="0">
                <a:latin typeface="Arial"/>
                <a:cs typeface="Arial"/>
              </a:rPr>
              <a:t>difficult, </a:t>
            </a:r>
            <a:r>
              <a:rPr sz="2500" spc="-5" dirty="0">
                <a:latin typeface="Arial"/>
                <a:cs typeface="Arial"/>
              </a:rPr>
              <a:t>especially in older lesions.  Surgical excision will lead to recurrence and more  severe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deformity!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3550">
              <a:latin typeface="Arial"/>
              <a:cs typeface="Arial"/>
            </a:endParaRPr>
          </a:p>
          <a:p>
            <a:pPr marL="332740" marR="398145" indent="-320040">
              <a:lnSpc>
                <a:spcPct val="9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Strong topical corticosteroids under occlusion are  sometimes </a:t>
            </a:r>
            <a:r>
              <a:rPr sz="2500" spc="-10" dirty="0">
                <a:latin typeface="Arial"/>
                <a:cs typeface="Arial"/>
              </a:rPr>
              <a:t>effective </a:t>
            </a:r>
            <a:r>
              <a:rPr sz="2500" dirty="0">
                <a:latin typeface="Arial"/>
                <a:cs typeface="Arial"/>
              </a:rPr>
              <a:t>as </a:t>
            </a:r>
            <a:r>
              <a:rPr sz="2500" spc="-5" dirty="0">
                <a:latin typeface="Arial"/>
                <a:cs typeface="Arial"/>
              </a:rPr>
              <a:t>are intralesional  corticosteroids, with or without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cryotherapy.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3300">
              <a:latin typeface="Arial"/>
              <a:cs typeface="Arial"/>
            </a:endParaRPr>
          </a:p>
          <a:p>
            <a:pPr marL="419734" indent="-40767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419734" algn="l"/>
                <a:tab pos="420370" algn="l"/>
              </a:tabLst>
            </a:pPr>
            <a:r>
              <a:rPr sz="2500" spc="-5" dirty="0">
                <a:latin typeface="Arial"/>
                <a:cs typeface="Arial"/>
              </a:rPr>
              <a:t>Radiotherapy is </a:t>
            </a:r>
            <a:r>
              <a:rPr sz="2500" dirty="0">
                <a:latin typeface="Arial"/>
                <a:cs typeface="Arial"/>
              </a:rPr>
              <a:t>an </a:t>
            </a:r>
            <a:r>
              <a:rPr sz="2500" spc="-5" dirty="0">
                <a:latin typeface="Arial"/>
                <a:cs typeface="Arial"/>
              </a:rPr>
              <a:t>option in some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cases.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Font typeface="Wingdings"/>
              <a:buChar char=""/>
            </a:pPr>
            <a:endParaRPr sz="3600">
              <a:latin typeface="Arial"/>
              <a:cs typeface="Arial"/>
            </a:endParaRPr>
          </a:p>
          <a:p>
            <a:pPr marL="332740" marR="5080" indent="-320040">
              <a:lnSpc>
                <a:spcPts val="27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419734" algn="l"/>
                <a:tab pos="420370" algn="l"/>
              </a:tabLst>
            </a:pPr>
            <a:r>
              <a:rPr dirty="0"/>
              <a:t>	</a:t>
            </a:r>
            <a:r>
              <a:rPr sz="2500" spc="-5" dirty="0">
                <a:latin typeface="Arial"/>
                <a:cs typeface="Arial"/>
              </a:rPr>
              <a:t>Pressure garments may be used to prevent and treat  keloids especially after extensive trauma e.g.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burns.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of</a:t>
            </a:r>
            <a:r>
              <a:rPr sz="4400" spc="-60" dirty="0"/>
              <a:t> </a:t>
            </a:r>
            <a:r>
              <a:rPr sz="4400" spc="-5" dirty="0"/>
              <a:t>infantile 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964170" cy="40849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hydrocortisone </a:t>
            </a:r>
            <a:r>
              <a:rPr sz="2700" spc="-5" dirty="0">
                <a:latin typeface="Arial"/>
                <a:cs typeface="Arial"/>
              </a:rPr>
              <a:t>1% once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twice daily until lesions  </a:t>
            </a:r>
            <a:r>
              <a:rPr sz="2700" spc="-25" dirty="0">
                <a:latin typeface="Arial"/>
                <a:cs typeface="Arial"/>
              </a:rPr>
              <a:t>clear, </a:t>
            </a:r>
            <a:r>
              <a:rPr sz="2700" spc="-5" dirty="0">
                <a:latin typeface="Arial"/>
                <a:cs typeface="Arial"/>
              </a:rPr>
              <a:t>usually 1 or 2</a:t>
            </a:r>
            <a:r>
              <a:rPr sz="270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weeks.</a:t>
            </a:r>
            <a:endParaRPr sz="2700">
              <a:latin typeface="Arial"/>
              <a:cs typeface="Arial"/>
            </a:endParaRPr>
          </a:p>
          <a:p>
            <a:pPr marL="332740" marR="156845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In </a:t>
            </a:r>
            <a:r>
              <a:rPr sz="2700" spc="-5" dirty="0">
                <a:latin typeface="Arial"/>
                <a:cs typeface="Arial"/>
              </a:rPr>
              <a:t>chronic cases with </a:t>
            </a:r>
            <a:r>
              <a:rPr sz="2700" dirty="0">
                <a:latin typeface="Arial"/>
                <a:cs typeface="Arial"/>
              </a:rPr>
              <a:t>lichenification: </a:t>
            </a:r>
            <a:r>
              <a:rPr sz="2700" spc="-5" dirty="0">
                <a:latin typeface="Arial"/>
                <a:cs typeface="Arial"/>
              </a:rPr>
              <a:t>coal </a:t>
            </a:r>
            <a:r>
              <a:rPr sz="2700" dirty="0">
                <a:latin typeface="Arial"/>
                <a:cs typeface="Arial"/>
              </a:rPr>
              <a:t>tar </a:t>
            </a:r>
            <a:r>
              <a:rPr sz="2700" spc="-5" dirty="0">
                <a:latin typeface="Arial"/>
                <a:cs typeface="Arial"/>
              </a:rPr>
              <a:t>2-  10% </a:t>
            </a:r>
            <a:r>
              <a:rPr sz="2700" dirty="0">
                <a:latin typeface="Arial"/>
                <a:cs typeface="Arial"/>
              </a:rPr>
              <a:t>paste </a:t>
            </a:r>
            <a:r>
              <a:rPr sz="2700" spc="-10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ointment </a:t>
            </a:r>
            <a:r>
              <a:rPr sz="2700" spc="-5" dirty="0">
                <a:latin typeface="Arial"/>
                <a:cs typeface="Arial"/>
              </a:rPr>
              <a:t>Apply </a:t>
            </a:r>
            <a:r>
              <a:rPr sz="2700" dirty="0">
                <a:latin typeface="Arial"/>
                <a:cs typeface="Arial"/>
              </a:rPr>
              <a:t>this </a:t>
            </a:r>
            <a:r>
              <a:rPr sz="2700" spc="-5" dirty="0">
                <a:latin typeface="Arial"/>
                <a:cs typeface="Arial"/>
              </a:rPr>
              <a:t>nightly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because  </a:t>
            </a:r>
            <a:r>
              <a:rPr sz="2700" dirty="0">
                <a:latin typeface="Arial"/>
                <a:cs typeface="Arial"/>
              </a:rPr>
              <a:t>of its photosensitising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potential.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613410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Eczema in the </a:t>
            </a:r>
            <a:r>
              <a:rPr sz="2700" spc="-5" dirty="0">
                <a:latin typeface="Arial"/>
                <a:cs typeface="Arial"/>
              </a:rPr>
              <a:t>nappy area, armpits and </a:t>
            </a:r>
            <a:r>
              <a:rPr sz="2700" dirty="0">
                <a:latin typeface="Arial"/>
                <a:cs typeface="Arial"/>
              </a:rPr>
              <a:t>on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scalp </a:t>
            </a:r>
            <a:r>
              <a:rPr sz="2700" spc="-5" dirty="0">
                <a:latin typeface="Arial"/>
                <a:cs typeface="Arial"/>
              </a:rPr>
              <a:t>is usually seborrhoic in origin: use an  imidazole or </a:t>
            </a:r>
            <a:r>
              <a:rPr sz="2700" dirty="0">
                <a:latin typeface="Arial"/>
                <a:cs typeface="Arial"/>
              </a:rPr>
              <a:t>sulphur 3-5% cream </a:t>
            </a:r>
            <a:r>
              <a:rPr sz="2700" spc="-5" dirty="0">
                <a:latin typeface="Arial"/>
                <a:cs typeface="Arial"/>
              </a:rPr>
              <a:t>twice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daily.</a:t>
            </a:r>
            <a:endParaRPr sz="2700">
              <a:latin typeface="Arial"/>
              <a:cs typeface="Arial"/>
            </a:endParaRPr>
          </a:p>
          <a:p>
            <a:pPr marL="332740" marR="309245" indent="-320040">
              <a:lnSpc>
                <a:spcPts val="2590"/>
              </a:lnSpc>
              <a:spcBef>
                <a:spcPts val="6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In the </a:t>
            </a:r>
            <a:r>
              <a:rPr sz="2700" spc="-5" dirty="0">
                <a:latin typeface="Arial"/>
                <a:cs typeface="Arial"/>
              </a:rPr>
              <a:t>nappy area </a:t>
            </a:r>
            <a:r>
              <a:rPr sz="2700" dirty="0">
                <a:latin typeface="Arial"/>
                <a:cs typeface="Arial"/>
              </a:rPr>
              <a:t>cover </a:t>
            </a:r>
            <a:r>
              <a:rPr sz="2700" spc="-5" dirty="0">
                <a:latin typeface="Arial"/>
                <a:cs typeface="Arial"/>
              </a:rPr>
              <a:t>with a </a:t>
            </a:r>
            <a:r>
              <a:rPr sz="2700" dirty="0">
                <a:latin typeface="Arial"/>
                <a:cs typeface="Arial"/>
              </a:rPr>
              <a:t>thick </a:t>
            </a:r>
            <a:r>
              <a:rPr sz="2700" spc="-5" dirty="0">
                <a:latin typeface="Arial"/>
                <a:cs typeface="Arial"/>
              </a:rPr>
              <a:t>layer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zinc  </a:t>
            </a:r>
            <a:r>
              <a:rPr sz="2700" dirty="0">
                <a:latin typeface="Arial"/>
                <a:cs typeface="Arial"/>
              </a:rPr>
              <a:t>oxide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paste.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436" y="87884"/>
            <a:ext cx="6202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MALIGNANT</a:t>
            </a:r>
            <a:r>
              <a:rPr spc="-40" dirty="0"/>
              <a:t> </a:t>
            </a:r>
            <a:r>
              <a:rPr spc="-5" dirty="0"/>
              <a:t>MELANOMA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987" y="1564894"/>
            <a:ext cx="8295005" cy="53657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85140" marR="356235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This is a </a:t>
            </a:r>
            <a:r>
              <a:rPr sz="2000" spc="-5" dirty="0">
                <a:latin typeface="Arial"/>
                <a:cs typeface="Arial"/>
              </a:rPr>
              <a:t>very </a:t>
            </a:r>
            <a:r>
              <a:rPr sz="2000" dirty="0">
                <a:latin typeface="Arial"/>
                <a:cs typeface="Arial"/>
              </a:rPr>
              <a:t>malignant tumour which in Africans usually arises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 the</a:t>
            </a:r>
          </a:p>
          <a:p>
            <a:pPr marL="4851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foot, less </a:t>
            </a:r>
            <a:r>
              <a:rPr sz="2000" spc="-5" dirty="0">
                <a:latin typeface="Arial"/>
                <a:cs typeface="Arial"/>
              </a:rPr>
              <a:t>often </a:t>
            </a:r>
            <a:r>
              <a:rPr sz="2000" dirty="0">
                <a:latin typeface="Arial"/>
                <a:cs typeface="Arial"/>
              </a:rPr>
              <a:t>on the hand (usually acro-lentiginous melanoma).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</a:p>
          <a:p>
            <a:pPr marL="4851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can</a:t>
            </a:r>
          </a:p>
          <a:p>
            <a:pPr marL="485140" marR="710565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start as a small pigmented papule or nodule which grows,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often  </a:t>
            </a:r>
            <a:r>
              <a:rPr sz="2000" dirty="0">
                <a:latin typeface="Arial"/>
                <a:cs typeface="Arial"/>
              </a:rPr>
              <a:t>showing</a:t>
            </a:r>
          </a:p>
          <a:p>
            <a:pPr marL="485140" marR="17018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spc="-5" dirty="0">
                <a:latin typeface="Arial"/>
                <a:cs typeface="Arial"/>
              </a:rPr>
              <a:t>typical </a:t>
            </a:r>
            <a:r>
              <a:rPr sz="2000" dirty="0">
                <a:latin typeface="Arial"/>
                <a:cs typeface="Arial"/>
              </a:rPr>
              <a:t>blue-grey-black shades of </a:t>
            </a:r>
            <a:r>
              <a:rPr sz="2000" spc="-15" dirty="0">
                <a:latin typeface="Arial"/>
                <a:cs typeface="Arial"/>
              </a:rPr>
              <a:t>colour, </a:t>
            </a:r>
            <a:r>
              <a:rPr sz="2000" dirty="0">
                <a:latin typeface="Arial"/>
                <a:cs typeface="Arial"/>
              </a:rPr>
              <a:t>and sometimes bleeding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 ulcerating.</a:t>
            </a:r>
          </a:p>
          <a:p>
            <a:pPr marL="485140" indent="-320040">
              <a:lnSpc>
                <a:spcPct val="100000"/>
              </a:lnSpc>
              <a:spcBef>
                <a:spcPts val="23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It spreads to other organs rapidly and the diagnosis is </a:t>
            </a:r>
            <a:r>
              <a:rPr sz="2000" spc="-5" dirty="0">
                <a:latin typeface="Arial"/>
                <a:cs typeface="Arial"/>
              </a:rPr>
              <a:t>often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made</a:t>
            </a:r>
          </a:p>
          <a:p>
            <a:pPr marL="485140" marR="796925" indent="-320040">
              <a:lnSpc>
                <a:spcPts val="192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when the tumour has already spread to at least regional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lymph  </a:t>
            </a:r>
            <a:r>
              <a:rPr sz="2000" dirty="0">
                <a:latin typeface="Arial"/>
                <a:cs typeface="Arial"/>
              </a:rPr>
              <a:t>nodes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</a:p>
          <a:p>
            <a:pPr marL="485140" indent="-320040">
              <a:lnSpc>
                <a:spcPct val="100000"/>
              </a:lnSpc>
              <a:spcBef>
                <a:spcPts val="2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it is too late for cure. Early diagnosis is therefore important. Keep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</a:p>
          <a:p>
            <a:pPr marL="485140" marR="299085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melanoma in </a:t>
            </a:r>
            <a:r>
              <a:rPr sz="2000" spc="-5" dirty="0">
                <a:latin typeface="Arial"/>
                <a:cs typeface="Arial"/>
              </a:rPr>
              <a:t>mind </a:t>
            </a:r>
            <a:r>
              <a:rPr sz="2000" dirty="0">
                <a:latin typeface="Arial"/>
                <a:cs typeface="Arial"/>
              </a:rPr>
              <a:t>when someone presents with a chronic ulcer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 the</a:t>
            </a:r>
          </a:p>
          <a:p>
            <a:pPr marL="485140" marR="425450" indent="-320040">
              <a:lnSpc>
                <a:spcPct val="80000"/>
              </a:lnSpc>
              <a:spcBef>
                <a:spcPts val="72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foot especially when it shows </a:t>
            </a:r>
            <a:r>
              <a:rPr sz="2000" spc="-5" dirty="0">
                <a:latin typeface="Arial"/>
                <a:cs typeface="Arial"/>
              </a:rPr>
              <a:t>typical </a:t>
            </a:r>
            <a:r>
              <a:rPr sz="2000" dirty="0">
                <a:latin typeface="Arial"/>
                <a:cs typeface="Arial"/>
              </a:rPr>
              <a:t>pigmentation or when it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does  not</a:t>
            </a:r>
          </a:p>
          <a:p>
            <a:pPr marL="4851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84505" algn="l"/>
                <a:tab pos="485140" algn="l"/>
              </a:tabLst>
            </a:pPr>
            <a:r>
              <a:rPr sz="2000" dirty="0">
                <a:latin typeface="Arial"/>
                <a:cs typeface="Arial"/>
              </a:rPr>
              <a:t>respond to </a:t>
            </a:r>
            <a:r>
              <a:rPr sz="2000" spc="-160" dirty="0">
                <a:latin typeface="Arial"/>
                <a:cs typeface="Arial"/>
              </a:rPr>
              <a:t>ulcer-treatme</a:t>
            </a:r>
            <a:r>
              <a:rPr sz="2100" spc="-240" baseline="11904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000" spc="-160" dirty="0">
                <a:latin typeface="Arial"/>
                <a:cs typeface="Arial"/>
              </a:rPr>
              <a:t>n</a:t>
            </a:r>
            <a:r>
              <a:rPr sz="2100" spc="-240" baseline="11904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000" spc="-160" dirty="0">
                <a:latin typeface="Arial"/>
                <a:cs typeface="Arial"/>
              </a:rPr>
              <a:t>t</a:t>
            </a:r>
            <a:r>
              <a:rPr sz="2100" spc="-240" baseline="11904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000" spc="-160" dirty="0">
                <a:latin typeface="Arial"/>
                <a:cs typeface="Arial"/>
              </a:rPr>
              <a:t>. </a:t>
            </a:r>
            <a:r>
              <a:rPr sz="2000" dirty="0" smtClean="0">
                <a:latin typeface="Arial"/>
                <a:cs typeface="Arial"/>
              </a:rPr>
              <a:t>incision </a:t>
            </a:r>
            <a:r>
              <a:rPr sz="2000" dirty="0">
                <a:latin typeface="Arial"/>
                <a:cs typeface="Arial"/>
              </a:rPr>
              <a:t>biopsy should not be performed in a lesion which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360629"/>
            <a:ext cx="6825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MALIGNANT</a:t>
            </a:r>
            <a:r>
              <a:rPr sz="4400" spc="-90" dirty="0"/>
              <a:t> </a:t>
            </a:r>
            <a:r>
              <a:rPr sz="4400" dirty="0"/>
              <a:t>MELANOMA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49" y="1928748"/>
            <a:ext cx="3591377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6250" y="1714500"/>
            <a:ext cx="4286250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891790" marR="5080" indent="-18764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malignant  melanoma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6855459" cy="144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Wide surgical excision and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histological  examination.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Refer to a specialised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centre.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87884"/>
            <a:ext cx="7739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PAPULAR </a:t>
            </a:r>
            <a:r>
              <a:rPr spc="-5" dirty="0"/>
              <a:t>PRURITIC</a:t>
            </a:r>
            <a:r>
              <a:rPr spc="-10" dirty="0"/>
              <a:t> </a:t>
            </a:r>
            <a:r>
              <a:rPr spc="-5" dirty="0"/>
              <a:t>ERUPTION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3182"/>
            <a:ext cx="7909559" cy="44964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32740" marR="5080" indent="-320040">
              <a:lnSpc>
                <a:spcPct val="90000"/>
              </a:lnSpc>
              <a:spcBef>
                <a:spcPts val="42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phrase "papular pruritic eruption" defines an  </a:t>
            </a:r>
            <a:r>
              <a:rPr sz="2700" spc="-35" dirty="0">
                <a:latin typeface="Arial"/>
                <a:cs typeface="Arial"/>
              </a:rPr>
              <a:t>itchy, </a:t>
            </a:r>
            <a:r>
              <a:rPr sz="2700" dirty="0">
                <a:latin typeface="Arial"/>
                <a:cs typeface="Arial"/>
              </a:rPr>
              <a:t>persistent or chronic recurrent </a:t>
            </a:r>
            <a:r>
              <a:rPr sz="2700" spc="-5" dirty="0">
                <a:latin typeface="Arial"/>
                <a:cs typeface="Arial"/>
              </a:rPr>
              <a:t>rash which </a:t>
            </a:r>
            <a:r>
              <a:rPr sz="2700" dirty="0">
                <a:latin typeface="Arial"/>
                <a:cs typeface="Arial"/>
              </a:rPr>
              <a:t>is  </a:t>
            </a:r>
            <a:r>
              <a:rPr sz="2700" spc="-5" dirty="0">
                <a:latin typeface="Arial"/>
                <a:cs typeface="Arial"/>
              </a:rPr>
              <a:t>found in </a:t>
            </a:r>
            <a:r>
              <a:rPr sz="2700" spc="-15" dirty="0">
                <a:latin typeface="Arial"/>
                <a:cs typeface="Arial"/>
              </a:rPr>
              <a:t>HIV-infected </a:t>
            </a:r>
            <a:r>
              <a:rPr sz="2700" spc="-5" dirty="0">
                <a:latin typeface="Arial"/>
                <a:cs typeface="Arial"/>
              </a:rPr>
              <a:t>patients and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which </a:t>
            </a:r>
            <a:r>
              <a:rPr sz="2700" spc="-10" dirty="0">
                <a:latin typeface="Arial"/>
                <a:cs typeface="Arial"/>
              </a:rPr>
              <a:t>no  </a:t>
            </a:r>
            <a:r>
              <a:rPr sz="2700" spc="-5" dirty="0">
                <a:latin typeface="Arial"/>
                <a:cs typeface="Arial"/>
              </a:rPr>
              <a:t>other </a:t>
            </a:r>
            <a:r>
              <a:rPr sz="2700" dirty="0">
                <a:latin typeface="Arial"/>
                <a:cs typeface="Arial"/>
              </a:rPr>
              <a:t>cause </a:t>
            </a:r>
            <a:r>
              <a:rPr sz="2700" spc="-5" dirty="0">
                <a:latin typeface="Arial"/>
                <a:cs typeface="Arial"/>
              </a:rPr>
              <a:t>(e.g. </a:t>
            </a:r>
            <a:r>
              <a:rPr sz="2700" dirty="0">
                <a:latin typeface="Arial"/>
                <a:cs typeface="Arial"/>
              </a:rPr>
              <a:t>urticaria, scabies, folliculitis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etc.)  </a:t>
            </a:r>
            <a:r>
              <a:rPr sz="2700" spc="-5" dirty="0">
                <a:latin typeface="Arial"/>
                <a:cs typeface="Arial"/>
              </a:rPr>
              <a:t>can be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found.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3750">
              <a:latin typeface="Arial"/>
              <a:cs typeface="Arial"/>
            </a:endParaRPr>
          </a:p>
          <a:p>
            <a:pPr marL="332740" marR="938530" indent="-320040" algn="just">
              <a:lnSpc>
                <a:spcPts val="292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There are </a:t>
            </a:r>
            <a:r>
              <a:rPr sz="2700" dirty="0">
                <a:latin typeface="Arial"/>
                <a:cs typeface="Arial"/>
              </a:rPr>
              <a:t>usually </a:t>
            </a:r>
            <a:r>
              <a:rPr sz="2700" spc="-5" dirty="0">
                <a:latin typeface="Arial"/>
                <a:cs typeface="Arial"/>
              </a:rPr>
              <a:t>widespread inflammatory  papules, hyperpigmented </a:t>
            </a:r>
            <a:r>
              <a:rPr sz="2700" dirty="0">
                <a:latin typeface="Arial"/>
                <a:cs typeface="Arial"/>
              </a:rPr>
              <a:t>scars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dirty="0">
                <a:latin typeface="Arial"/>
                <a:cs typeface="Arial"/>
              </a:rPr>
              <a:t>scratch  marks.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34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patient </a:t>
            </a:r>
            <a:r>
              <a:rPr sz="2700" spc="-1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may not </a:t>
            </a:r>
            <a:r>
              <a:rPr sz="2700" spc="-5" dirty="0">
                <a:latin typeface="Arial"/>
                <a:cs typeface="Arial"/>
              </a:rPr>
              <a:t>show </a:t>
            </a:r>
            <a:r>
              <a:rPr sz="2700" dirty="0">
                <a:latin typeface="Arial"/>
                <a:cs typeface="Arial"/>
              </a:rPr>
              <a:t>other </a:t>
            </a:r>
            <a:r>
              <a:rPr sz="2700" spc="-5" dirty="0">
                <a:latin typeface="Arial"/>
                <a:cs typeface="Arial"/>
              </a:rPr>
              <a:t>signs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6101283"/>
            <a:ext cx="23869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15" dirty="0">
                <a:latin typeface="Arial"/>
                <a:cs typeface="Arial"/>
              </a:rPr>
              <a:t>HIV-infection.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87884"/>
            <a:ext cx="77393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PAPULAR </a:t>
            </a:r>
            <a:r>
              <a:rPr spc="-5" dirty="0"/>
              <a:t>PRURITIC</a:t>
            </a:r>
            <a:r>
              <a:rPr spc="-10" dirty="0"/>
              <a:t> </a:t>
            </a:r>
            <a:r>
              <a:rPr spc="-5" dirty="0"/>
              <a:t>ERUPTION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714525"/>
            <a:ext cx="3491611" cy="388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3248" y="1785950"/>
            <a:ext cx="5080762" cy="3612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132455" marR="5080" indent="-27819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papular pruritic  eruption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681595" cy="46863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740" marR="118745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5" dirty="0">
                <a:latin typeface="Arial"/>
                <a:cs typeface="Arial"/>
              </a:rPr>
              <a:t>Treatment </a:t>
            </a:r>
            <a:r>
              <a:rPr sz="2500" spc="-5" dirty="0">
                <a:latin typeface="Arial"/>
                <a:cs typeface="Arial"/>
              </a:rPr>
              <a:t>is symptomatic, any of the options below  may be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tried:</a:t>
            </a:r>
            <a:endParaRPr sz="2500">
              <a:latin typeface="Arial"/>
              <a:cs typeface="Arial"/>
            </a:endParaRPr>
          </a:p>
          <a:p>
            <a:pPr marL="332740" marR="217170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Calamine </a:t>
            </a:r>
            <a:r>
              <a:rPr sz="2500" dirty="0">
                <a:latin typeface="Arial"/>
                <a:cs typeface="Arial"/>
              </a:rPr>
              <a:t>lotion, </a:t>
            </a:r>
            <a:r>
              <a:rPr sz="2500" spc="-5" dirty="0">
                <a:latin typeface="Arial"/>
                <a:cs typeface="Arial"/>
              </a:rPr>
              <a:t>phenol zinc lotion, menthol </a:t>
            </a:r>
            <a:r>
              <a:rPr sz="2500" dirty="0">
                <a:latin typeface="Arial"/>
                <a:cs typeface="Arial"/>
              </a:rPr>
              <a:t>0,5%  </a:t>
            </a:r>
            <a:r>
              <a:rPr sz="2500" spc="-5" dirty="0">
                <a:latin typeface="Arial"/>
                <a:cs typeface="Arial"/>
              </a:rPr>
              <a:t>cream </a:t>
            </a:r>
            <a:r>
              <a:rPr sz="2500" dirty="0">
                <a:latin typeface="Arial"/>
                <a:cs typeface="Arial"/>
              </a:rPr>
              <a:t>or </a:t>
            </a:r>
            <a:r>
              <a:rPr sz="2500" spc="-5" dirty="0">
                <a:latin typeface="Arial"/>
                <a:cs typeface="Arial"/>
              </a:rPr>
              <a:t>lotion 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phenol 1% + menthol 0.5%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preparation.</a:t>
            </a:r>
            <a:endParaRPr sz="2500">
              <a:latin typeface="Arial"/>
              <a:cs typeface="Arial"/>
            </a:endParaRPr>
          </a:p>
          <a:p>
            <a:pPr marL="332740" marR="125095" indent="-320040">
              <a:lnSpc>
                <a:spcPts val="2400"/>
              </a:lnSpc>
              <a:spcBef>
                <a:spcPts val="6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Antihistamines e.g. promethazine 25 mg nightly or  chlorpheniramine 4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mg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2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2 or 3 times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daily.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Betadine scrub in case </a:t>
            </a:r>
            <a:r>
              <a:rPr sz="2500" dirty="0">
                <a:latin typeface="Arial"/>
                <a:cs typeface="Arial"/>
              </a:rPr>
              <a:t>of </a:t>
            </a:r>
            <a:r>
              <a:rPr sz="2500" spc="-5" dirty="0">
                <a:latin typeface="Arial"/>
                <a:cs typeface="Arial"/>
              </a:rPr>
              <a:t>infected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lesions.</a:t>
            </a:r>
            <a:endParaRPr sz="2500">
              <a:latin typeface="Arial"/>
              <a:cs typeface="Arial"/>
            </a:endParaRPr>
          </a:p>
          <a:p>
            <a:pPr marL="332740" marR="264160" indent="-320040">
              <a:lnSpc>
                <a:spcPts val="240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Hydrocortisone or betamethasone cream once </a:t>
            </a:r>
            <a:r>
              <a:rPr sz="2500" dirty="0">
                <a:latin typeface="Arial"/>
                <a:cs typeface="Arial"/>
              </a:rPr>
              <a:t>to  </a:t>
            </a:r>
            <a:r>
              <a:rPr sz="2500" spc="-5" dirty="0">
                <a:latin typeface="Arial"/>
                <a:cs typeface="Arial"/>
              </a:rPr>
              <a:t>twice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daily.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Dapsone 100 </a:t>
            </a:r>
            <a:r>
              <a:rPr sz="2500" spc="-10" dirty="0">
                <a:latin typeface="Arial"/>
                <a:cs typeface="Arial"/>
              </a:rPr>
              <a:t>mg </a:t>
            </a:r>
            <a:r>
              <a:rPr sz="2500" spc="-5" dirty="0">
                <a:latin typeface="Arial"/>
                <a:cs typeface="Arial"/>
              </a:rPr>
              <a:t>once daily may be tried in severe  cases.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354" y="360629"/>
            <a:ext cx="7160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/>
              <a:t>PEARLY </a:t>
            </a:r>
            <a:r>
              <a:rPr sz="4400" dirty="0"/>
              <a:t>PENILE</a:t>
            </a:r>
            <a:r>
              <a:rPr sz="4400" spc="-90" dirty="0"/>
              <a:t> </a:t>
            </a:r>
            <a:r>
              <a:rPr sz="4400" spc="-45" dirty="0"/>
              <a:t>PAPULES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773034" cy="44145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Pearly penile papules are </a:t>
            </a:r>
            <a:r>
              <a:rPr sz="2700" dirty="0">
                <a:latin typeface="Arial"/>
                <a:cs typeface="Arial"/>
              </a:rPr>
              <a:t>not </a:t>
            </a:r>
            <a:r>
              <a:rPr sz="2700" spc="-5" dirty="0">
                <a:latin typeface="Arial"/>
                <a:cs typeface="Arial"/>
              </a:rPr>
              <a:t>a </a:t>
            </a:r>
            <a:r>
              <a:rPr sz="2700" dirty="0">
                <a:latin typeface="Arial"/>
                <a:cs typeface="Arial"/>
              </a:rPr>
              <a:t>disease, they </a:t>
            </a:r>
            <a:r>
              <a:rPr sz="2700" spc="-5" dirty="0">
                <a:latin typeface="Arial"/>
                <a:cs typeface="Arial"/>
              </a:rPr>
              <a:t>are  an anatomical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variant.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366395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Small, usually whitish </a:t>
            </a:r>
            <a:r>
              <a:rPr sz="2700" spc="-10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skin </a:t>
            </a:r>
            <a:r>
              <a:rPr sz="2700" spc="-5" dirty="0">
                <a:latin typeface="Arial"/>
                <a:cs typeface="Arial"/>
              </a:rPr>
              <a:t>coloured papules  are found </a:t>
            </a:r>
            <a:r>
              <a:rPr sz="2700" dirty="0">
                <a:latin typeface="Arial"/>
                <a:cs typeface="Arial"/>
              </a:rPr>
              <a:t>at the </a:t>
            </a:r>
            <a:r>
              <a:rPr sz="2700" spc="-5" dirty="0">
                <a:latin typeface="Arial"/>
                <a:cs typeface="Arial"/>
              </a:rPr>
              <a:t>border </a:t>
            </a:r>
            <a:r>
              <a:rPr sz="2700" dirty="0">
                <a:latin typeface="Arial"/>
                <a:cs typeface="Arial"/>
              </a:rPr>
              <a:t>ofthe </a:t>
            </a:r>
            <a:r>
              <a:rPr sz="2700" spc="-5" dirty="0">
                <a:latin typeface="Arial"/>
                <a:cs typeface="Arial"/>
              </a:rPr>
              <a:t>glans penis, </a:t>
            </a:r>
            <a:r>
              <a:rPr sz="2700" dirty="0">
                <a:latin typeface="Arial"/>
                <a:cs typeface="Arial"/>
              </a:rPr>
              <a:t>just  </a:t>
            </a:r>
            <a:r>
              <a:rPr sz="2700" spc="-5" dirty="0">
                <a:latin typeface="Arial"/>
                <a:cs typeface="Arial"/>
              </a:rPr>
              <a:t>before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coronary </a:t>
            </a:r>
            <a:r>
              <a:rPr sz="2700" dirty="0">
                <a:latin typeface="Arial"/>
                <a:cs typeface="Arial"/>
              </a:rPr>
              <a:t>sulcus. </a:t>
            </a:r>
            <a:r>
              <a:rPr sz="2700" spc="-5" dirty="0">
                <a:latin typeface="Arial"/>
                <a:cs typeface="Arial"/>
              </a:rPr>
              <a:t>They are </a:t>
            </a:r>
            <a:r>
              <a:rPr sz="2700" dirty="0">
                <a:latin typeface="Arial"/>
                <a:cs typeface="Arial"/>
              </a:rPr>
              <a:t>very  </a:t>
            </a:r>
            <a:r>
              <a:rPr sz="2700" spc="-5" dirty="0">
                <a:latin typeface="Arial"/>
                <a:cs typeface="Arial"/>
              </a:rPr>
              <a:t>regularly </a:t>
            </a:r>
            <a:r>
              <a:rPr sz="2700" dirty="0">
                <a:latin typeface="Arial"/>
                <a:cs typeface="Arial"/>
              </a:rPr>
              <a:t>spaced </a:t>
            </a:r>
            <a:r>
              <a:rPr sz="2700" spc="-5" dirty="0">
                <a:latin typeface="Arial"/>
                <a:cs typeface="Arial"/>
              </a:rPr>
              <a:t>and regular </a:t>
            </a:r>
            <a:r>
              <a:rPr sz="2700" dirty="0">
                <a:latin typeface="Arial"/>
                <a:cs typeface="Arial"/>
              </a:rPr>
              <a:t>in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size.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60325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They are </a:t>
            </a:r>
            <a:r>
              <a:rPr sz="2700" dirty="0">
                <a:latin typeface="Arial"/>
                <a:cs typeface="Arial"/>
              </a:rPr>
              <a:t>often </a:t>
            </a:r>
            <a:r>
              <a:rPr sz="2700" spc="-5" dirty="0">
                <a:latin typeface="Arial"/>
                <a:cs typeface="Arial"/>
              </a:rPr>
              <a:t>a great worry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young </a:t>
            </a:r>
            <a:r>
              <a:rPr sz="2700" spc="-10" dirty="0">
                <a:latin typeface="Arial"/>
                <a:cs typeface="Arial"/>
              </a:rPr>
              <a:t>men </a:t>
            </a:r>
            <a:r>
              <a:rPr sz="2700" spc="-5" dirty="0">
                <a:latin typeface="Arial"/>
                <a:cs typeface="Arial"/>
              </a:rPr>
              <a:t>who  think </a:t>
            </a:r>
            <a:r>
              <a:rPr sz="2700" dirty="0">
                <a:latin typeface="Arial"/>
                <a:cs typeface="Arial"/>
              </a:rPr>
              <a:t>they </a:t>
            </a:r>
            <a:r>
              <a:rPr sz="2700" spc="-5" dirty="0">
                <a:latin typeface="Arial"/>
                <a:cs typeface="Arial"/>
              </a:rPr>
              <a:t>have penile </a:t>
            </a:r>
            <a:r>
              <a:rPr sz="2700" dirty="0">
                <a:latin typeface="Arial"/>
                <a:cs typeface="Arial"/>
              </a:rPr>
              <a:t>warts </a:t>
            </a:r>
            <a:r>
              <a:rPr sz="2700" spc="-5" dirty="0">
                <a:latin typeface="Arial"/>
                <a:cs typeface="Arial"/>
              </a:rPr>
              <a:t>or another sexually  </a:t>
            </a:r>
            <a:r>
              <a:rPr sz="2700" dirty="0">
                <a:latin typeface="Arial"/>
                <a:cs typeface="Arial"/>
              </a:rPr>
              <a:t>transmitted infection and </a:t>
            </a:r>
            <a:r>
              <a:rPr sz="2700" spc="-5" dirty="0">
                <a:latin typeface="Arial"/>
                <a:cs typeface="Arial"/>
              </a:rPr>
              <a:t>may have </a:t>
            </a:r>
            <a:r>
              <a:rPr sz="2700" dirty="0">
                <a:latin typeface="Arial"/>
                <a:cs typeface="Arial"/>
              </a:rPr>
              <a:t>caused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them  to </a:t>
            </a:r>
            <a:r>
              <a:rPr sz="2700" spc="-5" dirty="0">
                <a:latin typeface="Arial"/>
                <a:cs typeface="Arial"/>
              </a:rPr>
              <a:t>seek all </a:t>
            </a:r>
            <a:r>
              <a:rPr sz="2700" dirty="0">
                <a:latin typeface="Arial"/>
                <a:cs typeface="Arial"/>
              </a:rPr>
              <a:t>sorts of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treatments.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354" y="360629"/>
            <a:ext cx="71608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/>
              <a:t>PEARLY </a:t>
            </a:r>
            <a:r>
              <a:rPr sz="4400" dirty="0"/>
              <a:t>PENILE</a:t>
            </a:r>
            <a:r>
              <a:rPr sz="4400" spc="-90" dirty="0"/>
              <a:t> </a:t>
            </a:r>
            <a:r>
              <a:rPr sz="4400" spc="-45" dirty="0"/>
              <a:t>PAPULES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1714500"/>
            <a:ext cx="3429000" cy="3511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623" y="1928748"/>
            <a:ext cx="3429000" cy="3330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188970" marR="5080" indent="-25292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pearly penile  papules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02627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Explain to the patient that no treatment</a:t>
            </a:r>
            <a:r>
              <a:rPr sz="2900" spc="-25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is  necessary Just keep area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clean.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78" y="87884"/>
            <a:ext cx="7463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PORPHYRIA </a:t>
            </a:r>
            <a:r>
              <a:rPr spc="-50" dirty="0"/>
              <a:t>CUTANEA</a:t>
            </a:r>
            <a:r>
              <a:rPr spc="-360" dirty="0"/>
              <a:t> </a:t>
            </a:r>
            <a:r>
              <a:rPr spc="-70" dirty="0"/>
              <a:t>TARDA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687" y="1564894"/>
            <a:ext cx="8154034" cy="497636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72440" marR="157480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Porphyria cutanea tarda is a chronic disturbance of the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metabolism  of</a:t>
            </a:r>
          </a:p>
          <a:p>
            <a:pPr marL="4724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porphyrins, manifested by </a:t>
            </a:r>
            <a:r>
              <a:rPr sz="2000" spc="-5" dirty="0">
                <a:latin typeface="Arial"/>
                <a:cs typeface="Arial"/>
              </a:rPr>
              <a:t>liver </a:t>
            </a:r>
            <a:r>
              <a:rPr sz="2000" dirty="0">
                <a:latin typeface="Arial"/>
                <a:cs typeface="Arial"/>
              </a:rPr>
              <a:t>damage and skin lesions.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</a:p>
          <a:p>
            <a:pPr marL="4724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disease</a:t>
            </a:r>
          </a:p>
          <a:p>
            <a:pPr marL="472440" marR="35179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spc="-5" dirty="0">
                <a:latin typeface="Arial"/>
                <a:cs typeface="Arial"/>
              </a:rPr>
              <a:t>affects </a:t>
            </a:r>
            <a:r>
              <a:rPr sz="2000" dirty="0">
                <a:latin typeface="Arial"/>
                <a:cs typeface="Arial"/>
              </a:rPr>
              <a:t>more men than women, generally over the age of 40.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Skin  which</a:t>
            </a:r>
          </a:p>
          <a:p>
            <a:pPr marL="472440" marR="27940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is exposed to the sun is </a:t>
            </a:r>
            <a:r>
              <a:rPr sz="2000" spc="-5" dirty="0">
                <a:latin typeface="Arial"/>
                <a:cs typeface="Arial"/>
              </a:rPr>
              <a:t>affected, </a:t>
            </a:r>
            <a:r>
              <a:rPr sz="2000" dirty="0">
                <a:latin typeface="Arial"/>
                <a:cs typeface="Arial"/>
              </a:rPr>
              <a:t>mainly the face and the backs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the</a:t>
            </a:r>
          </a:p>
          <a:p>
            <a:pPr marL="472440" marR="184785" indent="-320040">
              <a:lnSpc>
                <a:spcPts val="192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hands. Exposure to sunlight or trauma induces small blisters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which  lead</a:t>
            </a:r>
          </a:p>
          <a:p>
            <a:pPr marL="472440" marR="1454785" indent="-320040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to erosions, crusts, </a:t>
            </a:r>
            <a:r>
              <a:rPr sz="2000" spc="-20" dirty="0">
                <a:latin typeface="Arial"/>
                <a:cs typeface="Arial"/>
              </a:rPr>
              <a:t>atrophy, </a:t>
            </a:r>
            <a:r>
              <a:rPr sz="2000" dirty="0">
                <a:latin typeface="Arial"/>
                <a:cs typeface="Arial"/>
              </a:rPr>
              <a:t>flat or depressed scars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 pigmentation</a:t>
            </a:r>
          </a:p>
          <a:p>
            <a:pPr marL="472440" indent="-320040">
              <a:lnSpc>
                <a:spcPts val="2160"/>
              </a:lnSpc>
              <a:spcBef>
                <a:spcPts val="21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changes. </a:t>
            </a:r>
            <a:r>
              <a:rPr sz="2000" spc="-5" dirty="0">
                <a:latin typeface="Arial"/>
                <a:cs typeface="Arial"/>
              </a:rPr>
              <a:t>Milia </a:t>
            </a:r>
            <a:r>
              <a:rPr sz="2000" dirty="0">
                <a:latin typeface="Arial"/>
                <a:cs typeface="Arial"/>
              </a:rPr>
              <a:t>are </a:t>
            </a:r>
            <a:r>
              <a:rPr sz="2000" spc="-5" dirty="0">
                <a:latin typeface="Arial"/>
                <a:cs typeface="Arial"/>
              </a:rPr>
              <a:t>often </a:t>
            </a:r>
            <a:r>
              <a:rPr sz="2000" dirty="0">
                <a:latin typeface="Arial"/>
                <a:cs typeface="Arial"/>
              </a:rPr>
              <a:t>present. Increased hairgrowth is also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</a:p>
          <a:p>
            <a:pPr marL="4724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feature.</a:t>
            </a:r>
          </a:p>
          <a:p>
            <a:pPr marL="472440" marR="288290" indent="-320040">
              <a:lnSpc>
                <a:spcPts val="192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The urine of these patients is red in colour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sun exposure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due  </a:t>
            </a:r>
            <a:r>
              <a:rPr sz="2000" spc="-10" dirty="0">
                <a:latin typeface="Arial"/>
                <a:cs typeface="Arial"/>
              </a:rPr>
              <a:t>to</a:t>
            </a:r>
            <a:endParaRPr sz="2000" dirty="0">
              <a:latin typeface="Arial"/>
              <a:cs typeface="Arial"/>
            </a:endParaRPr>
          </a:p>
          <a:p>
            <a:pPr marL="472440" indent="-320040">
              <a:lnSpc>
                <a:spcPct val="100000"/>
              </a:lnSpc>
              <a:spcBef>
                <a:spcPts val="24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71805" algn="l"/>
                <a:tab pos="472440" algn="l"/>
              </a:tabLst>
            </a:pPr>
            <a:r>
              <a:rPr sz="2000" dirty="0">
                <a:latin typeface="Arial"/>
                <a:cs typeface="Arial"/>
              </a:rPr>
              <a:t>increased </a:t>
            </a:r>
            <a:r>
              <a:rPr sz="2000" dirty="0" err="1">
                <a:latin typeface="Arial"/>
                <a:cs typeface="Arial"/>
              </a:rPr>
              <a:t>porphyrin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280" dirty="0" err="1" smtClean="0">
                <a:latin typeface="Arial"/>
                <a:cs typeface="Arial"/>
              </a:rPr>
              <a:t>exc</a:t>
            </a:r>
            <a:r>
              <a:rPr sz="2100" spc="-419" baseline="-15873" dirty="0" err="1" smtClean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000" spc="-280" dirty="0" err="1" smtClean="0">
                <a:latin typeface="Arial"/>
                <a:cs typeface="Arial"/>
              </a:rPr>
              <a:t>re</a:t>
            </a:r>
            <a:r>
              <a:rPr sz="2100" spc="-419" baseline="-15873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000" spc="-280" dirty="0" err="1" smtClean="0">
                <a:latin typeface="Arial"/>
                <a:cs typeface="Arial"/>
              </a:rPr>
              <a:t>t</a:t>
            </a:r>
            <a:r>
              <a:rPr sz="2100" spc="-419" baseline="-15873" dirty="0" err="1" smtClean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000" spc="-280" dirty="0" err="1" smtClean="0">
                <a:latin typeface="Arial"/>
                <a:cs typeface="Arial"/>
              </a:rPr>
              <a:t>io</a:t>
            </a:r>
            <a:r>
              <a:rPr sz="2100" spc="-419" baseline="-15873" dirty="0" err="1" smtClean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lang="en-US" sz="2000" spc="-280" dirty="0" err="1"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of</a:t>
            </a:r>
            <a:r>
              <a:rPr sz="4400" spc="-60" dirty="0"/>
              <a:t> </a:t>
            </a:r>
            <a:r>
              <a:rPr sz="4400" spc="-5" dirty="0"/>
              <a:t>infantile 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545705" cy="1794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For superinfection use betadine shampoo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bathe in potassium permanganate 1:4000  solution and if necessary antibiotics  (cloxacillin,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erythromycin).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478" y="87884"/>
            <a:ext cx="74637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PORPHYRIA </a:t>
            </a:r>
            <a:r>
              <a:rPr spc="-50" dirty="0"/>
              <a:t>CUTANEA</a:t>
            </a:r>
            <a:r>
              <a:rPr spc="-360" dirty="0"/>
              <a:t> </a:t>
            </a:r>
            <a:r>
              <a:rPr spc="-70" dirty="0"/>
              <a:t>TARDA</a:t>
            </a:r>
          </a:p>
        </p:txBody>
      </p:sp>
      <p:sp>
        <p:nvSpPr>
          <p:cNvPr id="3" name="object 3"/>
          <p:cNvSpPr/>
          <p:nvPr/>
        </p:nvSpPr>
        <p:spPr>
          <a:xfrm>
            <a:off x="142836" y="1857324"/>
            <a:ext cx="4164970" cy="429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125" y="2285987"/>
            <a:ext cx="4524375" cy="348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497455" marR="5080" indent="-14547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porphyria  cutanea tarda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061834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3060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spc="-10" dirty="0">
                <a:latin typeface="Arial"/>
                <a:cs typeface="Arial"/>
              </a:rPr>
              <a:t>Avoid </a:t>
            </a:r>
            <a:r>
              <a:rPr sz="2900" dirty="0">
                <a:latin typeface="Arial"/>
                <a:cs typeface="Arial"/>
              </a:rPr>
              <a:t>triggering agents, e.g.  alcohol, drugs, oral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contraceptives.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spc="-10" dirty="0">
                <a:latin typeface="Arial"/>
                <a:cs typeface="Arial"/>
              </a:rPr>
              <a:t>Avoid </a:t>
            </a:r>
            <a:r>
              <a:rPr sz="2900" dirty="0">
                <a:latin typeface="Arial"/>
                <a:cs typeface="Arial"/>
              </a:rPr>
              <a:t>trauma, avoid sun</a:t>
            </a:r>
            <a:r>
              <a:rPr sz="2900" spc="-3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exposure.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</a:t>
            </a:r>
            <a:r>
              <a:rPr sz="2900" spc="-20" dirty="0">
                <a:latin typeface="Arial"/>
                <a:cs typeface="Arial"/>
              </a:rPr>
              <a:t>Phlebotomy, </a:t>
            </a:r>
            <a:r>
              <a:rPr sz="2900" dirty="0">
                <a:latin typeface="Arial"/>
                <a:cs typeface="Arial"/>
              </a:rPr>
              <a:t>not to be performed in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liver  cirrhosis. A specialist should</a:t>
            </a:r>
            <a:r>
              <a:rPr sz="2900" spc="-4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decide.</a:t>
            </a:r>
            <a:endParaRPr sz="2900">
              <a:latin typeface="Arial"/>
              <a:cs typeface="Arial"/>
            </a:endParaRPr>
          </a:p>
          <a:p>
            <a:pPr marL="332740" marR="21653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Chloroquine in low doses (e.g. 150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mg  weekly) for a long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time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87884"/>
            <a:ext cx="2789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PSORIASIS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824470" cy="41738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41529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Psoriasis </a:t>
            </a:r>
            <a:r>
              <a:rPr sz="2700" spc="-5" dirty="0">
                <a:latin typeface="Arial"/>
                <a:cs typeface="Arial"/>
              </a:rPr>
              <a:t>is a </a:t>
            </a:r>
            <a:r>
              <a:rPr sz="2700" dirty="0">
                <a:latin typeface="Arial"/>
                <a:cs typeface="Arial"/>
              </a:rPr>
              <a:t>chronic recurrent, </a:t>
            </a:r>
            <a:r>
              <a:rPr sz="2700" spc="-5" dirty="0">
                <a:latin typeface="Arial"/>
                <a:cs typeface="Arial"/>
              </a:rPr>
              <a:t>inherited,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non-  infectious skin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disease</a:t>
            </a:r>
            <a:endParaRPr sz="2700">
              <a:latin typeface="Arial"/>
              <a:cs typeface="Arial"/>
            </a:endParaRPr>
          </a:p>
          <a:p>
            <a:pPr marL="332740" marR="722630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caused </a:t>
            </a:r>
            <a:r>
              <a:rPr sz="2700" spc="-5" dirty="0">
                <a:latin typeface="Arial"/>
                <a:cs typeface="Arial"/>
              </a:rPr>
              <a:t>by an abnormally </a:t>
            </a:r>
            <a:r>
              <a:rPr sz="2700" dirty="0">
                <a:latin typeface="Arial"/>
                <a:cs typeface="Arial"/>
              </a:rPr>
              <a:t>fast turnover of</a:t>
            </a:r>
            <a:r>
              <a:rPr sz="2700" spc="-9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epidermis. </a:t>
            </a:r>
            <a:r>
              <a:rPr sz="2700" dirty="0">
                <a:latin typeface="Arial"/>
                <a:cs typeface="Arial"/>
              </a:rPr>
              <a:t>The turnover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may</a:t>
            </a:r>
            <a:endParaRPr sz="2700">
              <a:latin typeface="Arial"/>
              <a:cs typeface="Arial"/>
            </a:endParaRPr>
          </a:p>
          <a:p>
            <a:pPr marL="332740" marR="227329" indent="-320040">
              <a:lnSpc>
                <a:spcPts val="259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be up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10" dirty="0">
                <a:latin typeface="Arial"/>
                <a:cs typeface="Arial"/>
              </a:rPr>
              <a:t>40 </a:t>
            </a:r>
            <a:r>
              <a:rPr sz="2700" dirty="0">
                <a:latin typeface="Arial"/>
                <a:cs typeface="Arial"/>
              </a:rPr>
              <a:t>times the </a:t>
            </a:r>
            <a:r>
              <a:rPr sz="2700" spc="-5" dirty="0">
                <a:latin typeface="Arial"/>
                <a:cs typeface="Arial"/>
              </a:rPr>
              <a:t>normal and as a </a:t>
            </a:r>
            <a:r>
              <a:rPr sz="2700" dirty="0">
                <a:latin typeface="Arial"/>
                <a:cs typeface="Arial"/>
              </a:rPr>
              <a:t>result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epidermis is </a:t>
            </a:r>
            <a:r>
              <a:rPr sz="2700" dirty="0">
                <a:latin typeface="Arial"/>
                <a:cs typeface="Arial"/>
              </a:rPr>
              <a:t>not </a:t>
            </a:r>
            <a:r>
              <a:rPr sz="2700" spc="-5" dirty="0">
                <a:latin typeface="Arial"/>
                <a:cs typeface="Arial"/>
              </a:rPr>
              <a:t>able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to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develop </a:t>
            </a:r>
            <a:r>
              <a:rPr sz="2700" spc="-25" dirty="0">
                <a:latin typeface="Arial"/>
                <a:cs typeface="Arial"/>
              </a:rPr>
              <a:t>normally. </a:t>
            </a:r>
            <a:r>
              <a:rPr sz="2700" dirty="0">
                <a:latin typeface="Arial"/>
                <a:cs typeface="Arial"/>
              </a:rPr>
              <a:t>All layers </a:t>
            </a:r>
            <a:r>
              <a:rPr sz="2700" spc="-5" dirty="0">
                <a:latin typeface="Arial"/>
                <a:cs typeface="Arial"/>
              </a:rPr>
              <a:t>become </a:t>
            </a:r>
            <a:r>
              <a:rPr sz="2700" dirty="0">
                <a:latin typeface="Arial"/>
                <a:cs typeface="Arial"/>
              </a:rPr>
              <a:t>too thick</a:t>
            </a:r>
            <a:r>
              <a:rPr sz="2700" spc="-229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and  </a:t>
            </a:r>
            <a:r>
              <a:rPr sz="2700" spc="-5" dirty="0">
                <a:latin typeface="Arial"/>
                <a:cs typeface="Arial"/>
              </a:rPr>
              <a:t>the </a:t>
            </a:r>
            <a:r>
              <a:rPr sz="2700" dirty="0">
                <a:latin typeface="Arial"/>
                <a:cs typeface="Arial"/>
              </a:rPr>
              <a:t>most </a:t>
            </a:r>
            <a:r>
              <a:rPr sz="2700" spc="-5" dirty="0">
                <a:latin typeface="Arial"/>
                <a:cs typeface="Arial"/>
              </a:rPr>
              <a:t>obvious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one</a:t>
            </a:r>
            <a:endParaRPr sz="2700">
              <a:latin typeface="Arial"/>
              <a:cs typeface="Arial"/>
            </a:endParaRPr>
          </a:p>
          <a:p>
            <a:pPr marL="332740" marR="80645" indent="-320040">
              <a:lnSpc>
                <a:spcPts val="2590"/>
              </a:lnSpc>
              <a:spcBef>
                <a:spcPts val="6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horny </a:t>
            </a:r>
            <a:r>
              <a:rPr sz="2700" spc="-30" dirty="0">
                <a:latin typeface="Arial"/>
                <a:cs typeface="Arial"/>
              </a:rPr>
              <a:t>layer,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outer layer </a:t>
            </a:r>
            <a:r>
              <a:rPr sz="2700" dirty="0">
                <a:latin typeface="Arial"/>
                <a:cs typeface="Arial"/>
              </a:rPr>
              <a:t>of the skin.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The  skin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red,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inflamed,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and the scales are thicker than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normal.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650" y="87884"/>
            <a:ext cx="2789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PSORIASIS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6406083"/>
            <a:ext cx="1752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5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endParaRPr sz="13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087" y="1535328"/>
            <a:ext cx="8100059" cy="50311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4470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They produce a </a:t>
            </a:r>
            <a:r>
              <a:rPr sz="2200" dirty="0">
                <a:latin typeface="Arial"/>
                <a:cs typeface="Arial"/>
              </a:rPr>
              <a:t>so-called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candlewax</a:t>
            </a:r>
            <a:endParaRPr sz="2200" dirty="0">
              <a:latin typeface="Arial"/>
              <a:cs typeface="Arial"/>
            </a:endParaRPr>
          </a:p>
          <a:p>
            <a:pPr marL="4470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phenomenon: when you scratch </a:t>
            </a:r>
            <a:r>
              <a:rPr sz="2200" dirty="0">
                <a:latin typeface="Arial"/>
                <a:cs typeface="Arial"/>
              </a:rPr>
              <a:t>such </a:t>
            </a:r>
            <a:r>
              <a:rPr sz="2200" spc="-5" dirty="0">
                <a:latin typeface="Arial"/>
                <a:cs typeface="Arial"/>
              </a:rPr>
              <a:t>a patch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becomes</a:t>
            </a:r>
            <a:endParaRPr sz="2200" dirty="0">
              <a:latin typeface="Arial"/>
              <a:cs typeface="Arial"/>
            </a:endParaRPr>
          </a:p>
          <a:p>
            <a:pPr marL="4470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silverywhite.</a:t>
            </a:r>
            <a:endParaRPr sz="2200" dirty="0">
              <a:latin typeface="Arial"/>
              <a:cs typeface="Arial"/>
            </a:endParaRPr>
          </a:p>
          <a:p>
            <a:pPr marL="447040" marR="100901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Psoriasis also displays a Koebner phenomenon, i.e. it  appears in</a:t>
            </a:r>
            <a:endParaRPr sz="2200" dirty="0">
              <a:latin typeface="Arial"/>
              <a:cs typeface="Arial"/>
            </a:endParaRPr>
          </a:p>
          <a:p>
            <a:pPr marL="447040" marR="13208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traumatised skin. Classical psoriasis occurs on the scalp, the  extensor</a:t>
            </a:r>
            <a:endParaRPr sz="2200" dirty="0">
              <a:latin typeface="Arial"/>
              <a:cs typeface="Arial"/>
            </a:endParaRPr>
          </a:p>
          <a:p>
            <a:pPr marL="447040" indent="-320040">
              <a:lnSpc>
                <a:spcPts val="2375"/>
              </a:lnSpc>
              <a:spcBef>
                <a:spcPts val="2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areas of extremities </a:t>
            </a:r>
            <a:r>
              <a:rPr sz="2200" dirty="0">
                <a:latin typeface="Arial"/>
                <a:cs typeface="Arial"/>
              </a:rPr>
              <a:t>(esp. </a:t>
            </a:r>
            <a:r>
              <a:rPr sz="2200" spc="-5" dirty="0">
                <a:latin typeface="Arial"/>
                <a:cs typeface="Arial"/>
              </a:rPr>
              <a:t>elbows, knees), the umbilicus</a:t>
            </a:r>
            <a:r>
              <a:rPr sz="2200" spc="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and</a:t>
            </a:r>
            <a:endParaRPr sz="2200" dirty="0">
              <a:latin typeface="Arial"/>
              <a:cs typeface="Arial"/>
            </a:endParaRPr>
          </a:p>
          <a:p>
            <a:pPr marL="4470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buttocks.</a:t>
            </a:r>
            <a:endParaRPr sz="2200" dirty="0">
              <a:latin typeface="Arial"/>
              <a:cs typeface="Arial"/>
            </a:endParaRPr>
          </a:p>
          <a:p>
            <a:pPr marL="447040" marR="82550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Finger- and toenails may show pitting, thickening of the  nailbed or distal</a:t>
            </a:r>
            <a:endParaRPr sz="2200" dirty="0">
              <a:latin typeface="Arial"/>
              <a:cs typeface="Arial"/>
            </a:endParaRPr>
          </a:p>
          <a:p>
            <a:pPr marL="447040" marR="810260" indent="-320040">
              <a:lnSpc>
                <a:spcPts val="2110"/>
              </a:lnSpc>
              <a:spcBef>
                <a:spcPts val="7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onycholysis (brownish </a:t>
            </a:r>
            <a:r>
              <a:rPr sz="2200" dirty="0">
                <a:latin typeface="Arial"/>
                <a:cs typeface="Arial"/>
              </a:rPr>
              <a:t>oil-like </a:t>
            </a:r>
            <a:r>
              <a:rPr sz="2200" spc="-5" dirty="0">
                <a:latin typeface="Arial"/>
                <a:cs typeface="Arial"/>
              </a:rPr>
              <a:t>changes on the distal nail  where the nail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endParaRPr sz="2200" dirty="0">
              <a:latin typeface="Arial"/>
              <a:cs typeface="Arial"/>
            </a:endParaRPr>
          </a:p>
          <a:p>
            <a:pPr marL="447040" marR="186690" indent="-320040">
              <a:lnSpc>
                <a:spcPct val="80000"/>
              </a:lnSpc>
              <a:spcBef>
                <a:spcPts val="73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446405" algn="l"/>
                <a:tab pos="447040" algn="l"/>
              </a:tabLst>
            </a:pPr>
            <a:r>
              <a:rPr sz="2200" spc="-5" dirty="0">
                <a:latin typeface="Arial"/>
                <a:cs typeface="Arial"/>
              </a:rPr>
              <a:t>detached from the nailbed). Palms and soles may also show  thickening;</a:t>
            </a:r>
            <a:endParaRPr sz="2200" dirty="0">
              <a:latin typeface="Arial"/>
              <a:cs typeface="Arial"/>
            </a:endParaRPr>
          </a:p>
          <a:p>
            <a:pPr marL="447040">
              <a:lnSpc>
                <a:spcPts val="2105"/>
              </a:lnSpc>
            </a:pPr>
            <a:r>
              <a:rPr sz="3300" baseline="-17676" dirty="0">
                <a:latin typeface="Arial"/>
                <a:cs typeface="Arial"/>
              </a:rPr>
              <a:t>callus, </a:t>
            </a:r>
            <a:r>
              <a:rPr sz="3300" spc="-7" baseline="-17676" dirty="0">
                <a:latin typeface="Arial"/>
                <a:cs typeface="Arial"/>
              </a:rPr>
              <a:t>scales and </a:t>
            </a:r>
            <a:r>
              <a:rPr sz="3300" spc="-284" baseline="-17676" dirty="0" err="1">
                <a:latin typeface="Arial"/>
                <a:cs typeface="Arial"/>
              </a:rPr>
              <a:t>crac</a:t>
            </a:r>
            <a:r>
              <a:rPr sz="1400" spc="-190" dirty="0" err="1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1400" spc="-19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3300" spc="-367" baseline="-17676" dirty="0" err="1" smtClean="0">
                <a:latin typeface="Arial"/>
                <a:cs typeface="Arial"/>
              </a:rPr>
              <a:t>k</a:t>
            </a:r>
            <a:r>
              <a:rPr sz="1400" spc="-245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3300" spc="-367" baseline="-17676" dirty="0" err="1" smtClean="0"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0" y="1328455"/>
            <a:ext cx="5643626" cy="5453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650" y="87884"/>
            <a:ext cx="2789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PSORIASIS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2602" y="87884"/>
            <a:ext cx="2789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PSORIASIS</a:t>
            </a:r>
          </a:p>
        </p:txBody>
      </p:sp>
      <p:sp>
        <p:nvSpPr>
          <p:cNvPr id="3" name="object 3"/>
          <p:cNvSpPr/>
          <p:nvPr/>
        </p:nvSpPr>
        <p:spPr>
          <a:xfrm>
            <a:off x="785787" y="1785950"/>
            <a:ext cx="2662174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4750" y="2357373"/>
            <a:ext cx="3932428" cy="292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9536" y="87884"/>
            <a:ext cx="611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psoriasis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832090" cy="42265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Explain to the patient the recurrent nature of the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Salicylic acid </a:t>
            </a:r>
            <a:r>
              <a:rPr sz="2200" dirty="0">
                <a:latin typeface="Arial"/>
                <a:cs typeface="Arial"/>
              </a:rPr>
              <a:t>2-10% </a:t>
            </a:r>
            <a:r>
              <a:rPr sz="2200" spc="-5" dirty="0">
                <a:latin typeface="Arial"/>
                <a:cs typeface="Arial"/>
              </a:rPr>
              <a:t>ointment twice daily to reduce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scaling.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Coal tar 5-10% ointment or sulphur 5% in </a:t>
            </a:r>
            <a:r>
              <a:rPr sz="2200" dirty="0">
                <a:latin typeface="Arial"/>
                <a:cs typeface="Arial"/>
              </a:rPr>
              <a:t>coal </a:t>
            </a:r>
            <a:r>
              <a:rPr sz="2200" spc="-5" dirty="0">
                <a:latin typeface="Arial"/>
                <a:cs typeface="Arial"/>
              </a:rPr>
              <a:t>tar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5-10%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ointment </a:t>
            </a:r>
            <a:r>
              <a:rPr sz="2200" spc="-25" dirty="0">
                <a:latin typeface="Arial"/>
                <a:cs typeface="Arial"/>
              </a:rPr>
              <a:t>nightly.</a:t>
            </a:r>
            <a:endParaRPr sz="2200">
              <a:latin typeface="Arial"/>
              <a:cs typeface="Arial"/>
            </a:endParaRPr>
          </a:p>
          <a:p>
            <a:pPr marL="332740" marR="52832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Moisturise </a:t>
            </a:r>
            <a:r>
              <a:rPr sz="2200" dirty="0">
                <a:latin typeface="Arial"/>
                <a:cs typeface="Arial"/>
              </a:rPr>
              <a:t>(vaseline, </a:t>
            </a:r>
            <a:r>
              <a:rPr sz="2200" spc="-5" dirty="0">
                <a:latin typeface="Arial"/>
                <a:cs typeface="Arial"/>
              </a:rPr>
              <a:t>urea 10% ointment or cream) and  expose to sun. In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psoriasis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coal tar ointment may be tried in combination with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sunlight.</a:t>
            </a:r>
            <a:endParaRPr sz="2200">
              <a:latin typeface="Arial"/>
              <a:cs typeface="Arial"/>
            </a:endParaRPr>
          </a:p>
          <a:p>
            <a:pPr marL="332740" marR="379095" indent="-320040">
              <a:lnSpc>
                <a:spcPct val="80000"/>
              </a:lnSpc>
              <a:spcBef>
                <a:spcPts val="7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Salicylic acid and coal tar should not be applied on body  folds unless the </a:t>
            </a:r>
            <a:r>
              <a:rPr sz="2200" dirty="0">
                <a:latin typeface="Arial"/>
                <a:cs typeface="Arial"/>
              </a:rPr>
              <a:t>skin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is</a:t>
            </a:r>
            <a:endParaRPr sz="2200">
              <a:latin typeface="Arial"/>
              <a:cs typeface="Arial"/>
            </a:endParaRPr>
          </a:p>
          <a:p>
            <a:pPr marL="332740" marR="129667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dry and thickened. They can be mixed together as  ointments, or with zinc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paste.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In body folds sulphur added to a mild steroid cream is often  effective.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9536" y="87884"/>
            <a:ext cx="6118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psoriasis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2514"/>
            <a:ext cx="7948930" cy="42621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2740" marR="32384" indent="-320040">
              <a:lnSpc>
                <a:spcPct val="80000"/>
              </a:lnSpc>
              <a:spcBef>
                <a:spcPts val="53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A </a:t>
            </a:r>
            <a:r>
              <a:rPr sz="1800" spc="-5" dirty="0">
                <a:latin typeface="Arial"/>
                <a:cs typeface="Arial"/>
              </a:rPr>
              <a:t>strong topical steroid once </a:t>
            </a:r>
            <a:r>
              <a:rPr sz="1800" spc="-10" dirty="0">
                <a:latin typeface="Arial"/>
                <a:cs typeface="Arial"/>
              </a:rPr>
              <a:t>or twice </a:t>
            </a:r>
            <a:r>
              <a:rPr sz="1800" spc="-35" dirty="0">
                <a:latin typeface="Arial"/>
                <a:cs typeface="Arial"/>
              </a:rPr>
              <a:t>daily, </a:t>
            </a:r>
            <a:r>
              <a:rPr sz="1800" spc="-5" dirty="0">
                <a:latin typeface="Arial"/>
                <a:cs typeface="Arial"/>
              </a:rPr>
              <a:t>cover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salicylic </a:t>
            </a:r>
            <a:r>
              <a:rPr sz="1800" spc="-5" dirty="0">
                <a:latin typeface="Arial"/>
                <a:cs typeface="Arial"/>
              </a:rPr>
              <a:t>acid </a:t>
            </a:r>
            <a:r>
              <a:rPr sz="1800" dirty="0">
                <a:latin typeface="Arial"/>
                <a:cs typeface="Arial"/>
              </a:rPr>
              <a:t>2-10%  </a:t>
            </a:r>
            <a:r>
              <a:rPr sz="1800" spc="-5" dirty="0">
                <a:latin typeface="Arial"/>
                <a:cs typeface="Arial"/>
              </a:rPr>
              <a:t>ointment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necessary.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Urea 10% cream or ointment as </a:t>
            </a:r>
            <a:r>
              <a:rPr sz="1800" spc="-10" dirty="0">
                <a:latin typeface="Arial"/>
                <a:cs typeface="Arial"/>
              </a:rPr>
              <a:t>an </a:t>
            </a:r>
            <a:r>
              <a:rPr sz="1800" spc="-15" dirty="0">
                <a:latin typeface="Arial"/>
                <a:cs typeface="Arial"/>
              </a:rPr>
              <a:t>emulsifier, </a:t>
            </a:r>
            <a:r>
              <a:rPr sz="1800" spc="-5" dirty="0">
                <a:latin typeface="Arial"/>
                <a:cs typeface="Arial"/>
              </a:rPr>
              <a:t>aqueous cream in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folds.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15" dirty="0">
                <a:latin typeface="Arial"/>
                <a:cs typeface="Arial"/>
              </a:rPr>
              <a:t>Treat </a:t>
            </a:r>
            <a:r>
              <a:rPr sz="1800" spc="-5" dirty="0">
                <a:latin typeface="Arial"/>
                <a:cs typeface="Arial"/>
              </a:rPr>
              <a:t>any superinfection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betadine or antibiotics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necessary.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86</a:t>
            </a:r>
            <a:endParaRPr sz="1800">
              <a:latin typeface="Arial"/>
              <a:cs typeface="Arial"/>
            </a:endParaRPr>
          </a:p>
          <a:p>
            <a:pPr marL="332740" marR="1936114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Psoriatic arthritis: </a:t>
            </a:r>
            <a:r>
              <a:rPr sz="1800" spc="-10" dirty="0">
                <a:latin typeface="Arial"/>
                <a:cs typeface="Arial"/>
              </a:rPr>
              <a:t>NSAID’s </a:t>
            </a:r>
            <a:r>
              <a:rPr sz="1800" spc="-5" dirty="0">
                <a:latin typeface="Arial"/>
                <a:cs typeface="Arial"/>
              </a:rPr>
              <a:t>e.g. ibuprofen 400 </a:t>
            </a:r>
            <a:r>
              <a:rPr sz="1800" dirty="0">
                <a:latin typeface="Arial"/>
                <a:cs typeface="Arial"/>
              </a:rPr>
              <a:t>mg 4-6 x  </a:t>
            </a:r>
            <a:r>
              <a:rPr sz="1800" spc="-35" dirty="0">
                <a:latin typeface="Arial"/>
                <a:cs typeface="Arial"/>
              </a:rPr>
              <a:t>daily, </a:t>
            </a:r>
            <a:r>
              <a:rPr sz="1800" spc="-5" dirty="0">
                <a:latin typeface="Arial"/>
                <a:cs typeface="Arial"/>
              </a:rPr>
              <a:t>indomethacin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75-100</a:t>
            </a:r>
            <a:endParaRPr sz="18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mg </a:t>
            </a:r>
            <a:r>
              <a:rPr sz="1800" spc="-35" dirty="0">
                <a:latin typeface="Arial"/>
                <a:cs typeface="Arial"/>
              </a:rPr>
              <a:t>daily, </a:t>
            </a:r>
            <a:r>
              <a:rPr sz="1800" spc="-5" dirty="0">
                <a:latin typeface="Arial"/>
                <a:cs typeface="Arial"/>
              </a:rPr>
              <a:t>naproxen 500-750 mg daily or salazosulphapyridine 250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500 mg  </a:t>
            </a:r>
            <a:r>
              <a:rPr sz="1800" spc="-10" dirty="0">
                <a:latin typeface="Arial"/>
                <a:cs typeface="Arial"/>
              </a:rPr>
              <a:t>twice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35" dirty="0">
                <a:latin typeface="Arial"/>
                <a:cs typeface="Arial"/>
              </a:rPr>
              <a:t>daily.</a:t>
            </a:r>
            <a:endParaRPr sz="1800">
              <a:latin typeface="Arial"/>
              <a:cs typeface="Arial"/>
            </a:endParaRPr>
          </a:p>
          <a:p>
            <a:pPr marL="332740" marR="31115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Methotrexate is </a:t>
            </a:r>
            <a:r>
              <a:rPr sz="1800" dirty="0">
                <a:latin typeface="Arial"/>
                <a:cs typeface="Arial"/>
              </a:rPr>
              <a:t>often </a:t>
            </a:r>
            <a:r>
              <a:rPr sz="1800" spc="-5" dirty="0">
                <a:latin typeface="Arial"/>
                <a:cs typeface="Arial"/>
              </a:rPr>
              <a:t>effective in severe and arthropathic psoriasis and  may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used </a:t>
            </a:r>
            <a:r>
              <a:rPr sz="1800" dirty="0">
                <a:latin typeface="Arial"/>
                <a:cs typeface="Arial"/>
              </a:rPr>
              <a:t>in HIV </a:t>
            </a:r>
            <a:r>
              <a:rPr sz="1800" spc="-5" dirty="0">
                <a:latin typeface="Arial"/>
                <a:cs typeface="Arial"/>
              </a:rPr>
              <a:t>infected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patients.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10" dirty="0">
                <a:latin typeface="Arial"/>
                <a:cs typeface="Arial"/>
              </a:rPr>
              <a:t>87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3376" y="0"/>
            <a:ext cx="5639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URTICARIA /</a:t>
            </a:r>
            <a:r>
              <a:rPr spc="-170" dirty="0"/>
              <a:t> </a:t>
            </a:r>
            <a:r>
              <a:rPr spc="-50" dirty="0"/>
              <a:t>PAPULAR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83458" y="392633"/>
            <a:ext cx="2816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UR</a:t>
            </a:r>
            <a:r>
              <a:rPr sz="4000" b="1" spc="-20" dirty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4000" b="1" spc="-5" dirty="0">
                <a:solidFill>
                  <a:srgbClr val="775F54"/>
                </a:solidFill>
                <a:latin typeface="Arial"/>
                <a:cs typeface="Arial"/>
              </a:rPr>
              <a:t>ICARIA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187" y="1564894"/>
            <a:ext cx="7963534" cy="508921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08940" marR="173990" indent="-320040">
              <a:lnSpc>
                <a:spcPct val="80000"/>
              </a:lnSpc>
              <a:spcBef>
                <a:spcPts val="58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b="1" dirty="0">
                <a:latin typeface="Arial"/>
                <a:cs typeface="Arial"/>
              </a:rPr>
              <a:t>Urticaria is a </a:t>
            </a:r>
            <a:r>
              <a:rPr sz="2000" b="1" spc="-5" dirty="0">
                <a:latin typeface="Arial"/>
                <a:cs typeface="Arial"/>
              </a:rPr>
              <a:t>reactive </a:t>
            </a:r>
            <a:r>
              <a:rPr sz="2000" b="1" dirty="0">
                <a:latin typeface="Arial"/>
                <a:cs typeface="Arial"/>
              </a:rPr>
              <a:t>phenomenon </a:t>
            </a:r>
            <a:r>
              <a:rPr sz="2000" b="1" spc="5" dirty="0">
                <a:latin typeface="Arial"/>
                <a:cs typeface="Arial"/>
              </a:rPr>
              <a:t>which </a:t>
            </a:r>
            <a:r>
              <a:rPr sz="2000" b="1" dirty="0">
                <a:latin typeface="Arial"/>
                <a:cs typeface="Arial"/>
              </a:rPr>
              <a:t>is characterised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  itching</a:t>
            </a:r>
            <a:endParaRPr sz="2000" dirty="0">
              <a:latin typeface="Arial"/>
              <a:cs typeface="Arial"/>
            </a:endParaRPr>
          </a:p>
          <a:p>
            <a:pPr marL="4089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wheals (hives). These may be any shape or size, appear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anywhere</a:t>
            </a:r>
          </a:p>
          <a:p>
            <a:pPr marL="4089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</a:p>
          <a:p>
            <a:pPr marL="408940" marR="32639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body and as angioedema 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face, at any interval.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Sometimes  there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</a:p>
          <a:p>
            <a:pPr marL="408940" marR="191135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a single attack of urticaria, sometimes there are attacks every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few  hours.</a:t>
            </a: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2950" dirty="0">
              <a:latin typeface="Arial"/>
              <a:cs typeface="Arial"/>
            </a:endParaRPr>
          </a:p>
          <a:p>
            <a:pPr marL="408940" marR="288290" indent="-320040">
              <a:lnSpc>
                <a:spcPct val="8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Urticaria may come and go during a few days or persist for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  years.</a:t>
            </a:r>
          </a:p>
          <a:p>
            <a:pPr marL="408940" marR="12573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There are many </a:t>
            </a:r>
            <a:r>
              <a:rPr sz="2000" spc="-5" dirty="0">
                <a:latin typeface="Arial"/>
                <a:cs typeface="Arial"/>
              </a:rPr>
              <a:t>types </a:t>
            </a:r>
            <a:r>
              <a:rPr sz="2000" dirty="0">
                <a:latin typeface="Arial"/>
                <a:cs typeface="Arial"/>
              </a:rPr>
              <a:t>of urticaria and possible causes of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urticaria:  contact</a:t>
            </a:r>
          </a:p>
          <a:p>
            <a:pPr marL="408940" indent="-320040">
              <a:lnSpc>
                <a:spcPct val="100000"/>
              </a:lnSpc>
              <a:spcBef>
                <a:spcPts val="24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urticaria (e.g. stinging nettles, caterpillars, formaldehyde);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physical</a:t>
            </a:r>
          </a:p>
          <a:p>
            <a:pPr marL="408940" marR="184658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000" dirty="0">
                <a:latin typeface="Arial"/>
                <a:cs typeface="Arial"/>
              </a:rPr>
              <a:t>urticaria (cold, heat, pressure); cholinergic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urticaria  (sweat, </a:t>
            </a:r>
            <a:r>
              <a:rPr sz="2000" spc="-50" dirty="0" err="1">
                <a:latin typeface="Arial"/>
                <a:cs typeface="Arial"/>
              </a:rPr>
              <a:t>exerciseinduced</a:t>
            </a:r>
            <a:r>
              <a:rPr sz="2100" spc="-75" baseline="11904" dirty="0" err="1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000" spc="-50" dirty="0" smtClean="0">
                <a:latin typeface="Arial"/>
                <a:cs typeface="Arial"/>
              </a:rPr>
              <a:t>);</a:t>
            </a:r>
            <a:endParaRPr sz="2100" baseline="11904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752725" marR="5080" indent="-1410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URTICARIA /</a:t>
            </a:r>
            <a:r>
              <a:rPr spc="-170" dirty="0"/>
              <a:t> </a:t>
            </a:r>
            <a:r>
              <a:rPr spc="-50" dirty="0"/>
              <a:t>PAPULAR  </a:t>
            </a:r>
            <a:r>
              <a:rPr spc="-5" dirty="0"/>
              <a:t>URTICARIA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7935595" cy="4660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Drug-induced non-allergic urticaria (aspirin, pethidine,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morphine,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hydralazine); allergic urticaria by drugs (see drug eruptions),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food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(fish, milk, nuts, tomatoes, citrus fruits, cocoa, strawberries),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insect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allergens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(bee, wasp), vaccines, worm infestations, and internal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diseases.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This list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b="1" dirty="0">
                <a:latin typeface="Arial"/>
                <a:cs typeface="Arial"/>
              </a:rPr>
              <a:t>Papular urticaria is a specific form of urticaria </a:t>
            </a:r>
            <a:r>
              <a:rPr sz="2000" b="1" spc="5" dirty="0">
                <a:latin typeface="Arial"/>
                <a:cs typeface="Arial"/>
              </a:rPr>
              <a:t>which</a:t>
            </a:r>
            <a:r>
              <a:rPr sz="2000" b="1" spc="-2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occurs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b="1" dirty="0">
                <a:latin typeface="Arial"/>
                <a:cs typeface="Arial"/>
              </a:rPr>
              <a:t>again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32740" marR="42799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again in susceptible children. It presents as very itchy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persistent  hives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and papules, sometimes with vesicles on </a:t>
            </a:r>
            <a:r>
              <a:rPr sz="2000" spc="-5" dirty="0">
                <a:latin typeface="Arial"/>
                <a:cs typeface="Arial"/>
              </a:rPr>
              <a:t>top. </a:t>
            </a:r>
            <a:r>
              <a:rPr sz="2000" dirty="0">
                <a:latin typeface="Arial"/>
                <a:cs typeface="Arial"/>
              </a:rPr>
              <a:t>It is an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exaggerated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response to contact with insects, their </a:t>
            </a:r>
            <a:r>
              <a:rPr sz="2000" spc="-5" dirty="0">
                <a:latin typeface="Arial"/>
                <a:cs typeface="Arial"/>
              </a:rPr>
              <a:t>vomits </a:t>
            </a:r>
            <a:r>
              <a:rPr sz="2000" dirty="0">
                <a:latin typeface="Arial"/>
                <a:cs typeface="Arial"/>
              </a:rPr>
              <a:t>and bites.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extensive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rash may resemble HIV related papular pruritic eruption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(though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111951"/>
            <a:ext cx="421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387" y="6445707"/>
            <a:ext cx="7907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usually occurs in adults) or scabies (in papular urticaria other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family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360629"/>
            <a:ext cx="6334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SEBORRHOIC</a:t>
            </a:r>
            <a:r>
              <a:rPr sz="4400" spc="-5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09865" cy="3651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77406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This is an eczema with classically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greasy  scales on seborrhoic areas of the skin;  scalp, border of forehead/scalp, behind  ears, above and in between eyebrows,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  <a:endParaRPr sz="2900">
              <a:latin typeface="Arial"/>
              <a:cs typeface="Arial"/>
            </a:endParaRPr>
          </a:p>
          <a:p>
            <a:pPr marL="332740" marR="508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nasolabial folds, chin, the sternum, the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middle  of the upper back in between the shoulder  blades, in axilla, groin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perianal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area.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752725" marR="5080" indent="-1410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URTICARIA /</a:t>
            </a:r>
            <a:r>
              <a:rPr spc="-170" dirty="0"/>
              <a:t> </a:t>
            </a:r>
            <a:r>
              <a:rPr spc="-50" dirty="0"/>
              <a:t>PAPULAR  </a:t>
            </a:r>
            <a:r>
              <a:rPr spc="-5" dirty="0"/>
              <a:t>URTICARIA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0037" y="1500200"/>
            <a:ext cx="8287384" cy="5146040"/>
            <a:chOff x="500037" y="1500200"/>
            <a:chExt cx="8287384" cy="5146040"/>
          </a:xfrm>
        </p:grpSpPr>
        <p:sp>
          <p:nvSpPr>
            <p:cNvPr id="4" name="object 4"/>
            <p:cNvSpPr/>
            <p:nvPr/>
          </p:nvSpPr>
          <p:spPr>
            <a:xfrm>
              <a:off x="500037" y="1500200"/>
              <a:ext cx="4357751" cy="51455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0625" y="2071623"/>
              <a:ext cx="3786251" cy="3500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752725" marR="5080" indent="-141033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URTICARIA /</a:t>
            </a:r>
            <a:r>
              <a:rPr spc="-170" dirty="0"/>
              <a:t> </a:t>
            </a:r>
            <a:r>
              <a:rPr spc="-50" dirty="0"/>
              <a:t>PAPULAR  </a:t>
            </a:r>
            <a:r>
              <a:rPr spc="-5" dirty="0"/>
              <a:t>URTICARIA</a:t>
            </a:r>
          </a:p>
        </p:txBody>
      </p:sp>
      <p:sp>
        <p:nvSpPr>
          <p:cNvPr id="3" name="object 3"/>
          <p:cNvSpPr/>
          <p:nvPr/>
        </p:nvSpPr>
        <p:spPr>
          <a:xfrm>
            <a:off x="428599" y="1714423"/>
            <a:ext cx="3275076" cy="4662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6123" y="1714512"/>
            <a:ext cx="5000625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156460" marR="5080" indent="-10883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</a:t>
            </a:r>
            <a:r>
              <a:rPr dirty="0"/>
              <a:t>urticaria</a:t>
            </a:r>
            <a:r>
              <a:rPr spc="-25" dirty="0"/>
              <a:t> </a:t>
            </a:r>
            <a:r>
              <a:rPr spc="-5" dirty="0"/>
              <a:t>/  papular</a:t>
            </a:r>
            <a:r>
              <a:rPr spc="-10" dirty="0"/>
              <a:t> </a:t>
            </a:r>
            <a:r>
              <a:rPr dirty="0"/>
              <a:t>urticaria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903"/>
            <a:ext cx="6954520" cy="41586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7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15" dirty="0">
                <a:latin typeface="Arial"/>
                <a:cs typeface="Arial"/>
              </a:rPr>
              <a:t>Avoid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treat the cause if</a:t>
            </a:r>
            <a:r>
              <a:rPr sz="2700" spc="-1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possible.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A thorough </a:t>
            </a:r>
            <a:r>
              <a:rPr sz="2700" spc="-5" dirty="0">
                <a:latin typeface="Arial"/>
                <a:cs typeface="Arial"/>
              </a:rPr>
              <a:t>history </a:t>
            </a:r>
            <a:r>
              <a:rPr sz="2700" dirty="0">
                <a:latin typeface="Arial"/>
                <a:cs typeface="Arial"/>
              </a:rPr>
              <a:t>is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essential.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Calamine lotion or phenol-zinc</a:t>
            </a:r>
            <a:r>
              <a:rPr sz="2700" spc="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lotion.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Antihistamines, </a:t>
            </a:r>
            <a:r>
              <a:rPr sz="2700" spc="-5" dirty="0">
                <a:latin typeface="Arial"/>
                <a:cs typeface="Arial"/>
              </a:rPr>
              <a:t>a low or high dose </a:t>
            </a:r>
            <a:r>
              <a:rPr sz="2700" dirty="0">
                <a:latin typeface="Arial"/>
                <a:cs typeface="Arial"/>
              </a:rPr>
              <a:t>may</a:t>
            </a:r>
            <a:r>
              <a:rPr sz="2700" spc="-19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be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required, </a:t>
            </a:r>
            <a:r>
              <a:rPr sz="2700" dirty="0">
                <a:latin typeface="Arial"/>
                <a:cs typeface="Arial"/>
              </a:rPr>
              <a:t>this </a:t>
            </a:r>
            <a:r>
              <a:rPr sz="2700" spc="-5" dirty="0">
                <a:latin typeface="Arial"/>
                <a:cs typeface="Arial"/>
              </a:rPr>
              <a:t>varies per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patient.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45" dirty="0">
                <a:latin typeface="Arial"/>
                <a:cs typeface="Arial"/>
              </a:rPr>
              <a:t>Topical </a:t>
            </a:r>
            <a:r>
              <a:rPr sz="2700" dirty="0">
                <a:latin typeface="Arial"/>
                <a:cs typeface="Arial"/>
              </a:rPr>
              <a:t>steroids if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necessary.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15" dirty="0">
                <a:latin typeface="Arial"/>
                <a:cs typeface="Arial"/>
              </a:rPr>
              <a:t>Avoid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use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aspirin.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Papular </a:t>
            </a:r>
            <a:r>
              <a:rPr sz="2700" dirty="0">
                <a:latin typeface="Arial"/>
                <a:cs typeface="Arial"/>
              </a:rPr>
              <a:t>urticaria: Insect </a:t>
            </a:r>
            <a:r>
              <a:rPr sz="2700" spc="-5" dirty="0">
                <a:latin typeface="Arial"/>
                <a:cs typeface="Arial"/>
              </a:rPr>
              <a:t>repellents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and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impregnated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bednets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360629"/>
            <a:ext cx="6334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SEBORRHOIC</a:t>
            </a:r>
            <a:r>
              <a:rPr sz="4400" spc="-5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68920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Constitutional and stress factors play a role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as  well as ay east, pityrosporum ovale, which is  found in sebaceous glands.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Patients</a:t>
            </a:r>
            <a:endParaRPr sz="2900">
              <a:latin typeface="Arial"/>
              <a:cs typeface="Arial"/>
            </a:endParaRPr>
          </a:p>
          <a:p>
            <a:pPr marL="332740" marR="290195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often complain of oily skin as a result of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their  pronounced sebum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production.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eczema comes and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goes.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HIV complicates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condition.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380" y="360629"/>
            <a:ext cx="6334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SEBORRHOIC</a:t>
            </a:r>
            <a:r>
              <a:rPr sz="4400" spc="-5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00250" y="1714487"/>
            <a:ext cx="4132326" cy="494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6479" marR="5080" indent="-333946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Some terms used </a:t>
            </a:r>
            <a:r>
              <a:rPr sz="4400" spc="-10" dirty="0"/>
              <a:t>to</a:t>
            </a:r>
            <a:r>
              <a:rPr sz="4400" spc="-75" dirty="0"/>
              <a:t> </a:t>
            </a:r>
            <a:r>
              <a:rPr sz="4400" dirty="0"/>
              <a:t>describe  </a:t>
            </a:r>
            <a:r>
              <a:rPr sz="4400" spc="-5" dirty="0"/>
              <a:t>skin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812405" cy="449389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902335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900" b="1" dirty="0">
                <a:latin typeface="Arial"/>
                <a:cs typeface="Arial"/>
              </a:rPr>
              <a:t>Macule: Circumscribed </a:t>
            </a:r>
            <a:r>
              <a:rPr sz="2900" dirty="0">
                <a:latin typeface="Arial"/>
                <a:cs typeface="Arial"/>
              </a:rPr>
              <a:t>colour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change  without change in the level of the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skin.</a:t>
            </a:r>
            <a:endParaRPr sz="2900">
              <a:latin typeface="Arial"/>
              <a:cs typeface="Arial"/>
            </a:endParaRPr>
          </a:p>
          <a:p>
            <a:pPr marL="332740" marR="818515" indent="-320040">
              <a:lnSpc>
                <a:spcPts val="3130"/>
              </a:lnSpc>
              <a:spcBef>
                <a:spcPts val="6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900" b="1" dirty="0">
                <a:latin typeface="Arial"/>
                <a:cs typeface="Arial"/>
              </a:rPr>
              <a:t>Papule: Small </a:t>
            </a:r>
            <a:r>
              <a:rPr sz="2900" dirty="0">
                <a:latin typeface="Arial"/>
                <a:cs typeface="Arial"/>
              </a:rPr>
              <a:t>superficial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circumscribed  elevation.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Plaque: Superficial</a:t>
            </a:r>
            <a:r>
              <a:rPr sz="2900" b="1" spc="-8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circumscribed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elevation larger than a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papule.</a:t>
            </a:r>
            <a:endParaRPr sz="2900">
              <a:latin typeface="Arial"/>
              <a:cs typeface="Arial"/>
            </a:endParaRPr>
          </a:p>
          <a:p>
            <a:pPr marL="433070" indent="-421005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433070" algn="l"/>
                <a:tab pos="433705" algn="l"/>
              </a:tabLst>
            </a:pPr>
            <a:r>
              <a:rPr sz="2900" b="1" dirty="0">
                <a:latin typeface="Arial"/>
                <a:cs typeface="Arial"/>
              </a:rPr>
              <a:t>Lichenification: Thickening of the</a:t>
            </a:r>
            <a:r>
              <a:rPr sz="2900" b="1" spc="-14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skin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9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with exaggeration of the normal skin lines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  deepening of the natural creases, caused by  scratching and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rubbing.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230245" marR="5080" indent="-23279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seborrhoic  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5987" y="1578609"/>
            <a:ext cx="7908290" cy="514653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8140" marR="1345565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dirty="0">
                <a:latin typeface="Arial"/>
                <a:cs typeface="Arial"/>
              </a:rPr>
              <a:t>Stop vaseline, use a non-greasy or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no  </a:t>
            </a:r>
            <a:r>
              <a:rPr sz="2900" spc="-15" dirty="0">
                <a:latin typeface="Arial"/>
                <a:cs typeface="Arial"/>
              </a:rPr>
              <a:t>moisturiser.</a:t>
            </a:r>
            <a:endParaRPr sz="2900" dirty="0">
              <a:latin typeface="Arial"/>
              <a:cs typeface="Arial"/>
            </a:endParaRPr>
          </a:p>
          <a:p>
            <a:pPr marL="358140" marR="300355" indent="-320040">
              <a:lnSpc>
                <a:spcPts val="3130"/>
              </a:lnSpc>
              <a:spcBef>
                <a:spcPts val="6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b="1" i="1" dirty="0">
                <a:latin typeface="Arial"/>
                <a:cs typeface="Arial"/>
              </a:rPr>
              <a:t>For minor lesions e.g. only on</a:t>
            </a:r>
            <a:r>
              <a:rPr sz="2900" b="1" i="1" spc="-145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seborrhoic  areas in the face and on the</a:t>
            </a:r>
            <a:r>
              <a:rPr sz="2900" b="1" i="1" spc="-160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scalp:</a:t>
            </a:r>
            <a:endParaRPr sz="2900" dirty="0">
              <a:latin typeface="Arial"/>
              <a:cs typeface="Arial"/>
            </a:endParaRPr>
          </a:p>
          <a:p>
            <a:pPr marL="358140" marR="191770" indent="-320040">
              <a:lnSpc>
                <a:spcPts val="3130"/>
              </a:lnSpc>
              <a:spcBef>
                <a:spcPts val="71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dirty="0">
                <a:latin typeface="Arial"/>
                <a:cs typeface="Arial"/>
              </a:rPr>
              <a:t>- An imidazole cream twice daily</a:t>
            </a:r>
            <a:r>
              <a:rPr sz="2900" spc="-2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(suppresses  pityrosporon) with or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without</a:t>
            </a:r>
          </a:p>
          <a:p>
            <a:pPr marL="358140" marR="445134">
              <a:lnSpc>
                <a:spcPts val="3130"/>
              </a:lnSpc>
              <a:spcBef>
                <a:spcPts val="5"/>
              </a:spcBef>
            </a:pPr>
            <a:r>
              <a:rPr sz="2900" dirty="0">
                <a:latin typeface="Arial"/>
                <a:cs typeface="Arial"/>
              </a:rPr>
              <a:t>hydrocortisone, sulphur </a:t>
            </a:r>
            <a:r>
              <a:rPr sz="2900" spc="5" dirty="0">
                <a:latin typeface="Arial"/>
                <a:cs typeface="Arial"/>
              </a:rPr>
              <a:t>3-5% </a:t>
            </a:r>
            <a:r>
              <a:rPr sz="2900" dirty="0">
                <a:latin typeface="Arial"/>
                <a:cs typeface="Arial"/>
              </a:rPr>
              <a:t>cream with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without hydrocortisone,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</a:t>
            </a:r>
          </a:p>
          <a:p>
            <a:pPr marL="358140" marR="30480" indent="-320040">
              <a:lnSpc>
                <a:spcPts val="313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58140" algn="l"/>
              </a:tabLst>
            </a:pPr>
            <a:r>
              <a:rPr sz="2900" dirty="0">
                <a:latin typeface="Arial"/>
                <a:cs typeface="Arial"/>
              </a:rPr>
              <a:t>hydrocortisone cream twice </a:t>
            </a:r>
            <a:r>
              <a:rPr sz="2900" spc="-35" dirty="0">
                <a:latin typeface="Arial"/>
                <a:cs typeface="Arial"/>
              </a:rPr>
              <a:t>daily. </a:t>
            </a:r>
            <a:r>
              <a:rPr sz="2900" dirty="0">
                <a:latin typeface="Arial"/>
                <a:cs typeface="Arial"/>
              </a:rPr>
              <a:t>For chronic  scaling salicylic acid </a:t>
            </a:r>
            <a:r>
              <a:rPr sz="2900" spc="5" dirty="0">
                <a:latin typeface="Arial"/>
                <a:cs typeface="Arial"/>
              </a:rPr>
              <a:t>2-5% </a:t>
            </a:r>
            <a:r>
              <a:rPr sz="2900" dirty="0">
                <a:latin typeface="Arial"/>
                <a:cs typeface="Arial"/>
              </a:rPr>
              <a:t>ointment or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sulphur</a:t>
            </a:r>
          </a:p>
          <a:p>
            <a:pPr marL="358140" marR="956310">
              <a:lnSpc>
                <a:spcPct val="66100"/>
              </a:lnSpc>
              <a:spcBef>
                <a:spcPts val="785"/>
              </a:spcBef>
            </a:pPr>
            <a:r>
              <a:rPr sz="2900" dirty="0">
                <a:latin typeface="Arial"/>
                <a:cs typeface="Arial"/>
              </a:rPr>
              <a:t>2-5% ointment. </a:t>
            </a:r>
            <a:r>
              <a:rPr sz="2900" spc="-30" dirty="0">
                <a:latin typeface="Arial"/>
                <a:cs typeface="Arial"/>
              </a:rPr>
              <a:t>Warn </a:t>
            </a:r>
            <a:r>
              <a:rPr sz="2900" dirty="0">
                <a:latin typeface="Arial"/>
                <a:cs typeface="Arial"/>
              </a:rPr>
              <a:t>the patient that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</a:t>
            </a:r>
            <a:r>
              <a:rPr sz="4350" baseline="-16283" dirty="0">
                <a:latin typeface="Arial"/>
                <a:cs typeface="Arial"/>
              </a:rPr>
              <a:t> ecz</a:t>
            </a:r>
            <a:r>
              <a:rPr sz="4350" spc="7" baseline="-16283" dirty="0">
                <a:latin typeface="Arial"/>
                <a:cs typeface="Arial"/>
              </a:rPr>
              <a:t>e</a:t>
            </a:r>
            <a:r>
              <a:rPr sz="4350" baseline="-16283" dirty="0">
                <a:latin typeface="Arial"/>
                <a:cs typeface="Arial"/>
              </a:rPr>
              <a:t>ma</a:t>
            </a:r>
            <a:r>
              <a:rPr sz="4350" spc="-82" baseline="-16283" dirty="0">
                <a:latin typeface="Arial"/>
                <a:cs typeface="Arial"/>
              </a:rPr>
              <a:t> </a:t>
            </a:r>
            <a:r>
              <a:rPr sz="4350" baseline="-16283" dirty="0">
                <a:latin typeface="Arial"/>
                <a:cs typeface="Arial"/>
              </a:rPr>
              <a:t>wi</a:t>
            </a:r>
            <a:r>
              <a:rPr sz="4350" spc="7" baseline="-16283" dirty="0">
                <a:latin typeface="Arial"/>
                <a:cs typeface="Arial"/>
              </a:rPr>
              <a:t>l</a:t>
            </a:r>
            <a:r>
              <a:rPr sz="4350" baseline="-16283" dirty="0">
                <a:latin typeface="Arial"/>
                <a:cs typeface="Arial"/>
              </a:rPr>
              <a:t>l</a:t>
            </a:r>
            <a:r>
              <a:rPr sz="4350" spc="15" baseline="-16283" dirty="0">
                <a:latin typeface="Arial"/>
                <a:cs typeface="Arial"/>
              </a:rPr>
              <a:t> </a:t>
            </a:r>
            <a:r>
              <a:rPr sz="4350" baseline="-16283" dirty="0" err="1" smtClean="0">
                <a:latin typeface="Arial"/>
                <a:cs typeface="Arial"/>
              </a:rPr>
              <a:t>p</a:t>
            </a:r>
            <a:r>
              <a:rPr sz="4350" spc="7" baseline="-16283" dirty="0" err="1" smtClean="0">
                <a:latin typeface="Arial"/>
                <a:cs typeface="Arial"/>
              </a:rPr>
              <a:t>r</a:t>
            </a:r>
            <a:r>
              <a:rPr sz="4350" baseline="-16283" dirty="0" err="1" smtClean="0">
                <a:latin typeface="Arial"/>
                <a:cs typeface="Arial"/>
              </a:rPr>
              <a:t>o</a:t>
            </a:r>
            <a:r>
              <a:rPr sz="4350" spc="-622" baseline="-16283" dirty="0" err="1" smtClean="0">
                <a:latin typeface="Arial"/>
                <a:cs typeface="Arial"/>
              </a:rPr>
              <a:t>b</a:t>
            </a:r>
            <a:r>
              <a:rPr sz="1400" spc="-360" dirty="0" err="1" smtClean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4350" spc="-1402" baseline="-16283" dirty="0" err="1" smtClean="0">
                <a:latin typeface="Arial"/>
                <a:cs typeface="Arial"/>
              </a:rPr>
              <a:t>a</a:t>
            </a:r>
            <a:r>
              <a:rPr sz="1400" spc="-235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4350" spc="-2085" baseline="-16283" dirty="0" err="1" smtClean="0">
                <a:latin typeface="Arial"/>
                <a:cs typeface="Arial"/>
              </a:rPr>
              <a:t>b</a:t>
            </a:r>
            <a:r>
              <a:rPr sz="1400" spc="-20" dirty="0" err="1" smtClean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1400" spc="-385" dirty="0" err="1" smtClean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4350" spc="-397" baseline="-16283" dirty="0" err="1" smtClean="0">
                <a:latin typeface="Arial"/>
                <a:cs typeface="Arial"/>
              </a:rPr>
              <a:t>l</a:t>
            </a:r>
            <a:r>
              <a:rPr sz="1400" spc="-520" dirty="0" err="1" smtClean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4350" spc="-1402" baseline="-16283" dirty="0" err="1" smtClean="0">
                <a:latin typeface="Arial"/>
                <a:cs typeface="Arial"/>
              </a:rPr>
              <a:t>y</a:t>
            </a:r>
            <a:r>
              <a:rPr sz="1400" dirty="0" err="1" smtClean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1400" spc="-20" dirty="0" err="1" smtClean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1400" spc="-490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4350" spc="-719" baseline="-16283" dirty="0" err="1" smtClean="0">
                <a:latin typeface="Arial"/>
                <a:cs typeface="Arial"/>
              </a:rPr>
              <a:t>r</a:t>
            </a:r>
            <a:r>
              <a:rPr sz="1400" spc="5" dirty="0" err="1" smtClean="0">
                <a:solidFill>
                  <a:srgbClr val="775F54"/>
                </a:solidFill>
                <a:latin typeface="Arial"/>
                <a:cs typeface="Arial"/>
              </a:rPr>
              <a:t>-</a:t>
            </a:r>
            <a:r>
              <a:rPr sz="4350" spc="-1860" baseline="-16283" dirty="0" err="1" smtClean="0">
                <a:latin typeface="Arial"/>
                <a:cs typeface="Arial"/>
              </a:rPr>
              <a:t>e</a:t>
            </a:r>
            <a:r>
              <a:rPr sz="1400" dirty="0" err="1" smtClean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1400" spc="-475" dirty="0" err="1" smtClean="0">
                <a:solidFill>
                  <a:srgbClr val="775F54"/>
                </a:solidFill>
                <a:latin typeface="Arial"/>
                <a:cs typeface="Arial"/>
              </a:rPr>
              <a:t>h</a:t>
            </a:r>
            <a:r>
              <a:rPr sz="4350" spc="-1477" baseline="-16283" dirty="0" err="1" smtClean="0">
                <a:latin typeface="Arial"/>
                <a:cs typeface="Arial"/>
              </a:rPr>
              <a:t>c</a:t>
            </a:r>
            <a:r>
              <a:rPr sz="1400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1400" spc="-270" dirty="0" err="1" smtClean="0">
                <a:solidFill>
                  <a:srgbClr val="775F54"/>
                </a:solidFill>
                <a:latin typeface="Arial"/>
                <a:cs typeface="Arial"/>
              </a:rPr>
              <a:t>r</a:t>
            </a:r>
            <a:r>
              <a:rPr sz="4350" spc="-2025" baseline="-16283" dirty="0" err="1" smtClean="0">
                <a:latin typeface="Arial"/>
                <a:cs typeface="Arial"/>
              </a:rPr>
              <a:t>u</a:t>
            </a:r>
            <a:r>
              <a:rPr sz="1400" spc="-10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1400" spc="-595" dirty="0" err="1" smtClean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4350" spc="-562" baseline="-16283" dirty="0" err="1" smtClean="0">
                <a:latin typeface="Arial"/>
                <a:cs typeface="Arial"/>
              </a:rPr>
              <a:t>r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387" y="1578609"/>
            <a:ext cx="7646670" cy="4096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24765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i="1" dirty="0">
                <a:latin typeface="Arial"/>
                <a:cs typeface="Arial"/>
              </a:rPr>
              <a:t>For acute and severe, widespread</a:t>
            </a:r>
            <a:r>
              <a:rPr sz="2900" b="1" i="1" spc="-175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lesions  (usually</a:t>
            </a:r>
            <a:r>
              <a:rPr sz="2900" b="1" i="1" spc="-70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infected):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Hydrocortisone cream once or twice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daily.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An imidazole cream twice</a:t>
            </a:r>
            <a:r>
              <a:rPr sz="2900" spc="-265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daily.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ts val="3130"/>
              </a:lnSpc>
              <a:spcBef>
                <a:spcPts val="7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Ketaconazole 200 mg once daily or 200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mg  on alternate days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orally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1-3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weeks.</a:t>
            </a:r>
            <a:endParaRPr sz="2900">
              <a:latin typeface="Arial"/>
              <a:cs typeface="Arial"/>
            </a:endParaRPr>
          </a:p>
          <a:p>
            <a:pPr marL="332740" marR="404495" indent="-320040">
              <a:lnSpc>
                <a:spcPts val="3130"/>
              </a:lnSpc>
              <a:spcBef>
                <a:spcPts val="7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Antibiotics and betadine</a:t>
            </a:r>
            <a:r>
              <a:rPr sz="2900" spc="-2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scrub/potassium  permanganate solution as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required.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230245" marR="5080" indent="-23279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seborrhoic  eczema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230245" marR="5080" indent="-23279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seborrhoic  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2019755"/>
            <a:ext cx="7710805" cy="41414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59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i="1" dirty="0">
                <a:latin typeface="Arial"/>
                <a:cs typeface="Arial"/>
              </a:rPr>
              <a:t>For chronic recurrent widespread</a:t>
            </a:r>
            <a:r>
              <a:rPr sz="2900" b="1" i="1" spc="-140" dirty="0">
                <a:latin typeface="Arial"/>
                <a:cs typeface="Arial"/>
              </a:rPr>
              <a:t> </a:t>
            </a:r>
            <a:r>
              <a:rPr sz="2900" b="1" i="1" dirty="0">
                <a:latin typeface="Arial"/>
                <a:cs typeface="Arial"/>
              </a:rPr>
              <a:t>lesions:</a:t>
            </a:r>
            <a:endParaRPr sz="2900">
              <a:latin typeface="Arial"/>
              <a:cs typeface="Arial"/>
            </a:endParaRPr>
          </a:p>
          <a:p>
            <a:pPr marL="332740" marR="111125" indent="-320040">
              <a:lnSpc>
                <a:spcPts val="3130"/>
              </a:lnSpc>
              <a:spcBef>
                <a:spcPts val="7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At night: Coal tar </a:t>
            </a:r>
            <a:r>
              <a:rPr sz="2900" spc="5" dirty="0">
                <a:latin typeface="Arial"/>
                <a:cs typeface="Arial"/>
              </a:rPr>
              <a:t>2-6% </a:t>
            </a:r>
            <a:r>
              <a:rPr sz="2900" dirty="0">
                <a:latin typeface="Arial"/>
                <a:cs typeface="Arial"/>
              </a:rPr>
              <a:t>in zinc paste or</a:t>
            </a:r>
            <a:r>
              <a:rPr sz="2900" spc="-3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coal  tar ointment or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coal</a:t>
            </a:r>
            <a:endParaRPr sz="2900">
              <a:latin typeface="Arial"/>
              <a:cs typeface="Arial"/>
            </a:endParaRPr>
          </a:p>
          <a:p>
            <a:pPr marL="332740" marR="717550" indent="-320040">
              <a:lnSpc>
                <a:spcPts val="313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tar + sulphur </a:t>
            </a:r>
            <a:r>
              <a:rPr sz="2900" spc="5" dirty="0">
                <a:latin typeface="Arial"/>
                <a:cs typeface="Arial"/>
              </a:rPr>
              <a:t>5-10% </a:t>
            </a:r>
            <a:r>
              <a:rPr sz="2900" dirty="0">
                <a:latin typeface="Arial"/>
                <a:cs typeface="Arial"/>
              </a:rPr>
              <a:t>ointment (not on</a:t>
            </a:r>
            <a:r>
              <a:rPr sz="2900" spc="-2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wet  lesions).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3950">
              <a:latin typeface="Arial"/>
              <a:cs typeface="Arial"/>
            </a:endParaRPr>
          </a:p>
          <a:p>
            <a:pPr marL="332740" marR="1564005" indent="-320040">
              <a:lnSpc>
                <a:spcPts val="313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Daytime: Hydrocortisone cream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betamethasone cream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once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daily and / or an imidazole cream twice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daily.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3230245" marR="5080" indent="-232791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seborrhoic  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690484" cy="294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Salicylic acid 2% or 5% ointment twice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daily  for dry scaling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lesions.</a:t>
            </a:r>
            <a:endParaRPr sz="2900">
              <a:latin typeface="Arial"/>
              <a:cs typeface="Arial"/>
            </a:endParaRPr>
          </a:p>
          <a:p>
            <a:pPr marL="332740" marR="7416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Systemic ketaconazole in low doses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as  above may be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added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when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severe.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Antibiotics and antiseptics as</a:t>
            </a:r>
            <a:r>
              <a:rPr sz="2900" spc="-3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required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360629"/>
            <a:ext cx="4719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LICHEN</a:t>
            </a:r>
            <a:r>
              <a:rPr sz="4400" spc="-60" dirty="0"/>
              <a:t> </a:t>
            </a:r>
            <a:r>
              <a:rPr sz="4400" dirty="0"/>
              <a:t>SIMPLEX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91450" cy="2678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 lichen simplex there is one (sometimes  more) well-circumscribed patch of lichenified  skin which is very </a:t>
            </a:r>
            <a:r>
              <a:rPr sz="2900" spc="-35" dirty="0">
                <a:latin typeface="Arial"/>
                <a:cs typeface="Arial"/>
              </a:rPr>
              <a:t>itchy. </a:t>
            </a:r>
            <a:r>
              <a:rPr sz="2900" dirty="0">
                <a:latin typeface="Arial"/>
                <a:cs typeface="Arial"/>
              </a:rPr>
              <a:t>Lichenification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means  thickening of the skin with exaggerated skin  lines and this is usually caused by continuous  scratching,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360629"/>
            <a:ext cx="4719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LICHEN</a:t>
            </a:r>
            <a:r>
              <a:rPr sz="4400" spc="-60" dirty="0"/>
              <a:t> </a:t>
            </a:r>
            <a:r>
              <a:rPr sz="4400" dirty="0"/>
              <a:t>SIMPLEX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357249" y="1702561"/>
            <a:ext cx="6215380" cy="5155565"/>
            <a:chOff x="1357249" y="1702561"/>
            <a:chExt cx="6215380" cy="5155565"/>
          </a:xfrm>
        </p:grpSpPr>
        <p:sp>
          <p:nvSpPr>
            <p:cNvPr id="4" name="object 4"/>
            <p:cNvSpPr/>
            <p:nvPr/>
          </p:nvSpPr>
          <p:spPr>
            <a:xfrm>
              <a:off x="1357249" y="1702561"/>
              <a:ext cx="6215126" cy="51554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4499" y="2571711"/>
              <a:ext cx="1643380" cy="3786504"/>
            </a:xfrm>
            <a:custGeom>
              <a:avLst/>
              <a:gdLst/>
              <a:ahLst/>
              <a:cxnLst/>
              <a:rect l="l" t="t" r="r" b="b"/>
              <a:pathLst>
                <a:path w="1643379" h="3786504">
                  <a:moveTo>
                    <a:pt x="1643126" y="0"/>
                  </a:moveTo>
                  <a:lnTo>
                    <a:pt x="0" y="0"/>
                  </a:lnTo>
                  <a:lnTo>
                    <a:pt x="0" y="3786251"/>
                  </a:lnTo>
                  <a:lnTo>
                    <a:pt x="1643126" y="3786251"/>
                  </a:lnTo>
                  <a:lnTo>
                    <a:pt x="1643126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14499" y="2571711"/>
              <a:ext cx="1643380" cy="3786504"/>
            </a:xfrm>
            <a:custGeom>
              <a:avLst/>
              <a:gdLst/>
              <a:ahLst/>
              <a:cxnLst/>
              <a:rect l="l" t="t" r="r" b="b"/>
              <a:pathLst>
                <a:path w="1643379" h="3786504">
                  <a:moveTo>
                    <a:pt x="0" y="3786251"/>
                  </a:moveTo>
                  <a:lnTo>
                    <a:pt x="1643126" y="3786251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3786251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360629"/>
            <a:ext cx="4719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LICHEN</a:t>
            </a:r>
            <a:r>
              <a:rPr sz="4400" spc="-60" dirty="0"/>
              <a:t> </a:t>
            </a:r>
            <a:r>
              <a:rPr sz="4400" dirty="0"/>
              <a:t>SIMPLEX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57373" y="1928799"/>
            <a:ext cx="3845687" cy="471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0" marR="5080" indent="-189357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of</a:t>
            </a:r>
            <a:r>
              <a:rPr sz="4400" spc="-65" dirty="0"/>
              <a:t> </a:t>
            </a:r>
            <a:r>
              <a:rPr sz="4400" dirty="0"/>
              <a:t>lichen  simplex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96859" cy="435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16903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vicious circle of -itch-scratch-  lichenification-itch- needs to be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broken.</a:t>
            </a:r>
            <a:endParaRPr sz="2900">
              <a:latin typeface="Arial"/>
              <a:cs typeface="Arial"/>
            </a:endParaRPr>
          </a:p>
          <a:p>
            <a:pPr marL="332740" marR="19431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patient must therefore make a</a:t>
            </a:r>
            <a:r>
              <a:rPr sz="2900" spc="-2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conscious  </a:t>
            </a:r>
            <a:r>
              <a:rPr sz="2900" spc="-10" dirty="0">
                <a:latin typeface="Arial"/>
                <a:cs typeface="Arial"/>
              </a:rPr>
              <a:t>effort </a:t>
            </a:r>
            <a:r>
              <a:rPr sz="2900" dirty="0">
                <a:latin typeface="Arial"/>
                <a:cs typeface="Arial"/>
              </a:rPr>
              <a:t>to stop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scratching!</a:t>
            </a:r>
            <a:endParaRPr sz="2900">
              <a:latin typeface="Arial"/>
              <a:cs typeface="Arial"/>
            </a:endParaRPr>
          </a:p>
          <a:p>
            <a:pPr marL="332740" marR="64452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Coal tar ointment or coal tar in zinc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paste  applied nightly to reduce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itching.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Application of simple zinc-adhesive tape</a:t>
            </a:r>
            <a:r>
              <a:rPr sz="2900" spc="-3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may  prevent scratching and help to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break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vicious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cycle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0" marR="5080" indent="-189357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of</a:t>
            </a:r>
            <a:r>
              <a:rPr sz="4400" spc="-65" dirty="0"/>
              <a:t> </a:t>
            </a:r>
            <a:r>
              <a:rPr sz="4400" dirty="0"/>
              <a:t>lichen  simplex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73365" cy="338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 strong topical steroid, especially if applied</a:t>
            </a:r>
            <a:r>
              <a:rPr sz="2900" spc="-3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at  night under plastic occlusion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(e.g.</a:t>
            </a:r>
            <a:endParaRPr sz="2900">
              <a:latin typeface="Arial"/>
              <a:cs typeface="Arial"/>
            </a:endParaRPr>
          </a:p>
          <a:p>
            <a:pPr marL="332740" marR="36703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twice weekly) is usually very </a:t>
            </a:r>
            <a:r>
              <a:rPr sz="2900" spc="-5" dirty="0">
                <a:latin typeface="Arial"/>
                <a:cs typeface="Arial"/>
              </a:rPr>
              <a:t>effective. </a:t>
            </a:r>
            <a:r>
              <a:rPr sz="2900" spc="-165" dirty="0">
                <a:latin typeface="Arial"/>
                <a:cs typeface="Arial"/>
              </a:rPr>
              <a:t>To</a:t>
            </a:r>
            <a:r>
              <a:rPr sz="2900" spc="-229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do  this cover the lesion with plastic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after</a:t>
            </a:r>
            <a:endParaRPr sz="2900">
              <a:latin typeface="Arial"/>
              <a:cs typeface="Arial"/>
            </a:endParaRPr>
          </a:p>
          <a:p>
            <a:pPr marL="332740" marR="1079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applying the steroid, then tape the sides of</a:t>
            </a:r>
            <a:r>
              <a:rPr sz="2900" spc="-2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plastic to surrounding skin. Do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not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apply plastic occlusion in </a:t>
            </a:r>
            <a:r>
              <a:rPr sz="2900" spc="-5" dirty="0">
                <a:latin typeface="Arial"/>
                <a:cs typeface="Arial"/>
              </a:rPr>
              <a:t>the </a:t>
            </a:r>
            <a:r>
              <a:rPr sz="2900" dirty="0">
                <a:latin typeface="Arial"/>
                <a:cs typeface="Arial"/>
              </a:rPr>
              <a:t>genital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area.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720" y="360629"/>
            <a:ext cx="5462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980680" cy="320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2730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This is an eczema which occurs as a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response  to an oozing skin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infection.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most common localisation is the  foot/ankle region, especially around the instep.  Causative organisms are usually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staphylococci  or streptococci. The use of vaseline often  aggravates the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condition.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Some terms used to</a:t>
            </a:r>
            <a:r>
              <a:rPr sz="4400" spc="-90" dirty="0"/>
              <a:t> </a:t>
            </a:r>
            <a:r>
              <a:rPr sz="4400" dirty="0"/>
              <a:t>describe  </a:t>
            </a:r>
            <a:r>
              <a:rPr sz="4400" spc="-5" dirty="0"/>
              <a:t>skin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806690" cy="44475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Nodule: Circumscribed,</a:t>
            </a:r>
            <a:r>
              <a:rPr sz="2900" b="1" spc="-10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solid</a:t>
            </a:r>
            <a:endParaRPr sz="2900">
              <a:latin typeface="Arial"/>
              <a:cs typeface="Arial"/>
            </a:endParaRPr>
          </a:p>
          <a:p>
            <a:pPr marL="332740" marR="44767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proliferation, clearly apart from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surrounding  tissue and often occurring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dermis or subcutis. </a:t>
            </a:r>
            <a:r>
              <a:rPr sz="2900" b="1" dirty="0">
                <a:latin typeface="Arial"/>
                <a:cs typeface="Arial"/>
              </a:rPr>
              <a:t>Pustule: Blister</a:t>
            </a:r>
            <a:r>
              <a:rPr sz="2900" b="1" spc="-22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filled  with pus. Wheal</a:t>
            </a:r>
            <a:r>
              <a:rPr sz="2900" b="1" spc="-8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(hive):</a:t>
            </a:r>
            <a:endParaRPr sz="2900">
              <a:latin typeface="Arial"/>
              <a:cs typeface="Arial"/>
            </a:endParaRPr>
          </a:p>
          <a:p>
            <a:pPr marL="332740" marR="59626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35" dirty="0">
                <a:latin typeface="Arial"/>
                <a:cs typeface="Arial"/>
              </a:rPr>
              <a:t>Temporary </a:t>
            </a:r>
            <a:r>
              <a:rPr sz="2900" dirty="0">
                <a:latin typeface="Arial"/>
                <a:cs typeface="Arial"/>
              </a:rPr>
              <a:t>elevation of the skin caused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by  oedema in </a:t>
            </a:r>
            <a:r>
              <a:rPr sz="2900" spc="-5" dirty="0">
                <a:latin typeface="Arial"/>
                <a:cs typeface="Arial"/>
              </a:rPr>
              <a:t>the </a:t>
            </a:r>
            <a:r>
              <a:rPr sz="2900" dirty="0">
                <a:latin typeface="Arial"/>
                <a:cs typeface="Arial"/>
              </a:rPr>
              <a:t>upper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dermis</a:t>
            </a:r>
            <a:endParaRPr sz="2900">
              <a:latin typeface="Arial"/>
              <a:cs typeface="Arial"/>
            </a:endParaRPr>
          </a:p>
          <a:p>
            <a:pPr marL="332740" marR="149796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causing severe itchiness. </a:t>
            </a:r>
            <a:r>
              <a:rPr sz="2900" b="1" spc="-5" dirty="0">
                <a:latin typeface="Arial"/>
                <a:cs typeface="Arial"/>
              </a:rPr>
              <a:t>Atrophy:  </a:t>
            </a:r>
            <a:r>
              <a:rPr sz="2900" b="1" dirty="0">
                <a:latin typeface="Arial"/>
                <a:cs typeface="Arial"/>
              </a:rPr>
              <a:t>thinning, wasting away of the</a:t>
            </a:r>
            <a:r>
              <a:rPr sz="2900" b="1" spc="-185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skin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720" y="360629"/>
            <a:ext cx="5462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75130" y="1666873"/>
            <a:ext cx="6583045" cy="519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720" y="360629"/>
            <a:ext cx="5462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INFECTIVE</a:t>
            </a:r>
            <a:r>
              <a:rPr sz="4400" spc="-75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7162" y="2214549"/>
            <a:ext cx="4657979" cy="3495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2126" y="2286000"/>
            <a:ext cx="3929126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830" y="87884"/>
            <a:ext cx="7926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infective</a:t>
            </a:r>
            <a:r>
              <a:rPr spc="45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985125" cy="459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Stop the use of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vaseline.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ts val="27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spc="-25" dirty="0">
                <a:latin typeface="Arial"/>
                <a:cs typeface="Arial"/>
              </a:rPr>
              <a:t>Treat </a:t>
            </a:r>
            <a:r>
              <a:rPr sz="2500" spc="-5" dirty="0">
                <a:latin typeface="Arial"/>
                <a:cs typeface="Arial"/>
              </a:rPr>
              <a:t>the infection with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antibiotics</a:t>
            </a:r>
            <a:endParaRPr sz="2500">
              <a:latin typeface="Arial"/>
              <a:cs typeface="Arial"/>
            </a:endParaRPr>
          </a:p>
          <a:p>
            <a:pPr marL="332740" marR="5080">
              <a:lnSpc>
                <a:spcPts val="2400"/>
              </a:lnSpc>
              <a:spcBef>
                <a:spcPts val="280"/>
              </a:spcBef>
              <a:tabLst>
                <a:tab pos="6645275" algn="l"/>
              </a:tabLst>
            </a:pPr>
            <a:r>
              <a:rPr sz="2500" spc="-10" dirty="0">
                <a:latin typeface="Arial"/>
                <a:cs typeface="Arial"/>
              </a:rPr>
              <a:t>(</a:t>
            </a:r>
            <a:r>
              <a:rPr sz="2500" spc="-5" dirty="0">
                <a:latin typeface="Arial"/>
                <a:cs typeface="Arial"/>
              </a:rPr>
              <a:t>clo</a:t>
            </a:r>
            <a:r>
              <a:rPr sz="2500" spc="-30" dirty="0">
                <a:latin typeface="Arial"/>
                <a:cs typeface="Arial"/>
              </a:rPr>
              <a:t>x</a:t>
            </a:r>
            <a:r>
              <a:rPr sz="2500" spc="-5" dirty="0">
                <a:latin typeface="Arial"/>
                <a:cs typeface="Arial"/>
              </a:rPr>
              <a:t>acillin,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erythr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mycin)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d/</a:t>
            </a:r>
            <a:r>
              <a:rPr sz="2500" dirty="0">
                <a:latin typeface="Arial"/>
                <a:cs typeface="Arial"/>
              </a:rPr>
              <a:t>o</a:t>
            </a:r>
            <a:r>
              <a:rPr sz="2500" spc="-5" dirty="0">
                <a:latin typeface="Arial"/>
                <a:cs typeface="Arial"/>
              </a:rPr>
              <a:t>r an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isep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ics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20" dirty="0">
                <a:latin typeface="Arial"/>
                <a:cs typeface="Arial"/>
              </a:rPr>
              <a:t>(</a:t>
            </a:r>
            <a:r>
              <a:rPr sz="2500" spc="-5" dirty="0">
                <a:latin typeface="Arial"/>
                <a:cs typeface="Arial"/>
              </a:rPr>
              <a:t>b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ta</a:t>
            </a:r>
            <a:r>
              <a:rPr sz="2500" dirty="0">
                <a:latin typeface="Arial"/>
                <a:cs typeface="Arial"/>
              </a:rPr>
              <a:t>d</a:t>
            </a:r>
            <a:r>
              <a:rPr sz="2500" spc="-5" dirty="0">
                <a:latin typeface="Arial"/>
                <a:cs typeface="Arial"/>
              </a:rPr>
              <a:t>ine  solution/scrub, GV paint, potassium permanganate  baths).</a:t>
            </a:r>
            <a:endParaRPr sz="2500">
              <a:latin typeface="Arial"/>
              <a:cs typeface="Arial"/>
            </a:endParaRPr>
          </a:p>
          <a:p>
            <a:pPr marL="332740" marR="1227455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When </a:t>
            </a:r>
            <a:r>
              <a:rPr sz="2500" spc="-50" dirty="0">
                <a:latin typeface="Arial"/>
                <a:cs typeface="Arial"/>
              </a:rPr>
              <a:t>dry, </a:t>
            </a:r>
            <a:r>
              <a:rPr sz="2500" spc="-5" dirty="0">
                <a:latin typeface="Arial"/>
                <a:cs typeface="Arial"/>
              </a:rPr>
              <a:t>add a topical steroid, starting with  hydrocortisone cream twice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daily.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3300">
              <a:latin typeface="Arial"/>
              <a:cs typeface="Arial"/>
            </a:endParaRPr>
          </a:p>
          <a:p>
            <a:pPr marL="332740" marR="1415415" indent="-320040">
              <a:lnSpc>
                <a:spcPts val="24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scratching (instruct the patient, use aqueous  cream, calamine lotion,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keep</a:t>
            </a:r>
            <a:endParaRPr sz="2500">
              <a:latin typeface="Arial"/>
              <a:cs typeface="Arial"/>
            </a:endParaRPr>
          </a:p>
          <a:p>
            <a:pPr marL="332740" marR="626745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fingernails short, cover at night) and infection (use  betadine scrub as a soap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3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4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weeks).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480" y="87884"/>
            <a:ext cx="4749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CONTACT</a:t>
            </a:r>
            <a:r>
              <a:rPr spc="-55" dirty="0"/>
              <a:t> </a:t>
            </a:r>
            <a:r>
              <a:rPr spc="-10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561580" cy="285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10795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Contact eczema is caused by contact of</a:t>
            </a:r>
            <a:r>
              <a:rPr sz="2900" spc="-2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  skin with an irritant or an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allergen.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Chronic irritant contact eczema is caused</a:t>
            </a:r>
            <a:r>
              <a:rPr sz="2900" spc="-2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by  excessive,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repeated</a:t>
            </a:r>
            <a:endParaRPr sz="2900">
              <a:latin typeface="Arial"/>
              <a:cs typeface="Arial"/>
            </a:endParaRPr>
          </a:p>
          <a:p>
            <a:pPr marL="332740" marR="274955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contact of an irritant with </a:t>
            </a:r>
            <a:r>
              <a:rPr sz="2900" spc="-5" dirty="0">
                <a:latin typeface="Arial"/>
                <a:cs typeface="Arial"/>
              </a:rPr>
              <a:t>the </a:t>
            </a:r>
            <a:r>
              <a:rPr sz="2900" dirty="0">
                <a:latin typeface="Arial"/>
                <a:cs typeface="Arial"/>
              </a:rPr>
              <a:t>skin.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spc="-30" dirty="0">
                <a:latin typeface="Arial"/>
                <a:cs typeface="Arial"/>
              </a:rPr>
              <a:t>Vaseline  </a:t>
            </a:r>
            <a:r>
              <a:rPr sz="2900" dirty="0">
                <a:latin typeface="Arial"/>
                <a:cs typeface="Arial"/>
              </a:rPr>
              <a:t>commonly causes "vaseline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dermatitis"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480" y="87884"/>
            <a:ext cx="4749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CONTACT</a:t>
            </a:r>
            <a:r>
              <a:rPr spc="-55" dirty="0"/>
              <a:t> </a:t>
            </a:r>
            <a:r>
              <a:rPr spc="-10" dirty="0"/>
              <a:t>ECZEMA</a:t>
            </a:r>
          </a:p>
        </p:txBody>
      </p:sp>
      <p:sp>
        <p:nvSpPr>
          <p:cNvPr id="3" name="object 3"/>
          <p:cNvSpPr/>
          <p:nvPr/>
        </p:nvSpPr>
        <p:spPr>
          <a:xfrm>
            <a:off x="332930" y="1714449"/>
            <a:ext cx="8311007" cy="4129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480" y="87884"/>
            <a:ext cx="4749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CONTACT</a:t>
            </a:r>
            <a:r>
              <a:rPr spc="-55" dirty="0"/>
              <a:t> </a:t>
            </a:r>
            <a:r>
              <a:rPr spc="-10" dirty="0"/>
              <a:t>ECZEMA</a:t>
            </a:r>
          </a:p>
        </p:txBody>
      </p:sp>
      <p:sp>
        <p:nvSpPr>
          <p:cNvPr id="3" name="object 3"/>
          <p:cNvSpPr/>
          <p:nvPr/>
        </p:nvSpPr>
        <p:spPr>
          <a:xfrm>
            <a:off x="1422400" y="1714563"/>
            <a:ext cx="6132449" cy="4214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360629"/>
            <a:ext cx="5231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CONTACT</a:t>
            </a:r>
            <a:r>
              <a:rPr sz="4400" spc="-100" dirty="0"/>
              <a:t> </a:t>
            </a: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72131" y="1714449"/>
            <a:ext cx="5771744" cy="454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322" y="87884"/>
            <a:ext cx="7679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contact</a:t>
            </a:r>
            <a:r>
              <a:rPr spc="55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7988934" cy="43287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</a:t>
            </a:r>
            <a:r>
              <a:rPr sz="2000" spc="-10" dirty="0">
                <a:latin typeface="Arial"/>
                <a:cs typeface="Arial"/>
              </a:rPr>
              <a:t>Avoid </a:t>
            </a:r>
            <a:r>
              <a:rPr sz="2000" dirty="0">
                <a:latin typeface="Arial"/>
                <a:cs typeface="Arial"/>
              </a:rPr>
              <a:t>soap and vaseline, use aqueous cream/emulsifying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ointment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instead.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</a:t>
            </a:r>
            <a:r>
              <a:rPr sz="2000" spc="-20" dirty="0">
                <a:latin typeface="Arial"/>
                <a:cs typeface="Arial"/>
              </a:rPr>
              <a:t>Vaseline </a:t>
            </a:r>
            <a:r>
              <a:rPr sz="2000" dirty="0">
                <a:latin typeface="Arial"/>
                <a:cs typeface="Arial"/>
              </a:rPr>
              <a:t>dermatitis: use calamine or phenol-zinc lotion,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betadine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scrub or shampoo, use no vaseline for months or rather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years.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Severe infection: cloxacillin or erythromycin for 1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week.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- Acute contact eczema: </a:t>
            </a:r>
            <a:r>
              <a:rPr sz="2000" spc="-10" dirty="0">
                <a:latin typeface="Arial"/>
                <a:cs typeface="Arial"/>
              </a:rPr>
              <a:t>Wet </a:t>
            </a:r>
            <a:r>
              <a:rPr sz="2000" dirty="0">
                <a:latin typeface="Arial"/>
                <a:cs typeface="Arial"/>
              </a:rPr>
              <a:t>dressings with saline or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potassium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permanganate</a:t>
            </a:r>
            <a:endParaRPr sz="2000">
              <a:latin typeface="Arial"/>
              <a:cs typeface="Arial"/>
            </a:endParaRPr>
          </a:p>
          <a:p>
            <a:pPr marL="332740" marR="38290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solution twice </a:t>
            </a:r>
            <a:r>
              <a:rPr sz="2000" spc="-25" dirty="0">
                <a:latin typeface="Arial"/>
                <a:cs typeface="Arial"/>
              </a:rPr>
              <a:t>daily. </a:t>
            </a:r>
            <a:r>
              <a:rPr sz="2000" dirty="0">
                <a:latin typeface="Arial"/>
                <a:cs typeface="Arial"/>
              </a:rPr>
              <a:t>For itch calamine lotion or phenol-zinc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lotion.  When dry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332740" marR="13512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topical steroid cream e.g. hydrocortisone 1% twice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daily.  </a:t>
            </a:r>
            <a:r>
              <a:rPr sz="2000" dirty="0">
                <a:latin typeface="Arial"/>
                <a:cs typeface="Arial"/>
              </a:rPr>
              <a:t>Antihistamines orally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e.g.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promethazine 25 mg nightly for 5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days.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322" y="87884"/>
            <a:ext cx="7679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contact</a:t>
            </a:r>
            <a:r>
              <a:rPr spc="55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829550" cy="4271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Chronic contact eczema: Hydrocortisone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1%  ointment, if necessary stronger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topical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steroid.</a:t>
            </a:r>
            <a:endParaRPr sz="2900">
              <a:latin typeface="Arial"/>
              <a:cs typeface="Arial"/>
            </a:endParaRPr>
          </a:p>
          <a:p>
            <a:pPr marL="332740" marR="60198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433070" algn="l"/>
                <a:tab pos="433705" algn="l"/>
              </a:tabLst>
            </a:pPr>
            <a:r>
              <a:rPr dirty="0"/>
              <a:t>	</a:t>
            </a:r>
            <a:r>
              <a:rPr sz="2900" dirty="0">
                <a:latin typeface="Arial"/>
                <a:cs typeface="Arial"/>
              </a:rPr>
              <a:t>Coal tar ointment for itch </a:t>
            </a:r>
            <a:r>
              <a:rPr sz="2900" spc="-25" dirty="0">
                <a:latin typeface="Arial"/>
                <a:cs typeface="Arial"/>
              </a:rPr>
              <a:t>nightly.</a:t>
            </a:r>
            <a:r>
              <a:rPr sz="2900" spc="-3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Aqueous  cream, emulsifying ointment. If lichenified:  urea 10% ointment or salicylic acid </a:t>
            </a:r>
            <a:r>
              <a:rPr sz="2900" spc="10" dirty="0">
                <a:latin typeface="Arial"/>
                <a:cs typeface="Arial"/>
              </a:rPr>
              <a:t>2-5%  </a:t>
            </a:r>
            <a:r>
              <a:rPr sz="2900" dirty="0">
                <a:latin typeface="Arial"/>
                <a:cs typeface="Arial"/>
              </a:rPr>
              <a:t>ointment twice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daily.</a:t>
            </a:r>
            <a:endParaRPr sz="2900">
              <a:latin typeface="Arial"/>
              <a:cs typeface="Arial"/>
            </a:endParaRPr>
          </a:p>
          <a:p>
            <a:pPr marL="332740" marR="1066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If photo-allergic: sunprotection (sunhat,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long  sleeves, high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collar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3005" marR="5080" indent="-62547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FUNGAL /</a:t>
            </a:r>
            <a:r>
              <a:rPr sz="4400" spc="-235" dirty="0"/>
              <a:t> </a:t>
            </a:r>
            <a:r>
              <a:rPr sz="4400" dirty="0"/>
              <a:t>YEAST  INFECTIONS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951470" cy="43592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most common fungal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infection</a:t>
            </a:r>
            <a:endParaRPr sz="2900">
              <a:latin typeface="Arial"/>
              <a:cs typeface="Arial"/>
            </a:endParaRPr>
          </a:p>
          <a:p>
            <a:pPr marL="332740" marR="30797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Arial"/>
                <a:cs typeface="Arial"/>
              </a:rPr>
              <a:t>is "athlete’s </a:t>
            </a:r>
            <a:r>
              <a:rPr sz="2900" dirty="0">
                <a:latin typeface="Arial"/>
                <a:cs typeface="Arial"/>
              </a:rPr>
              <a:t>foot" = </a:t>
            </a:r>
            <a:r>
              <a:rPr sz="2900" spc="-5" dirty="0">
                <a:latin typeface="Arial"/>
                <a:cs typeface="Arial"/>
              </a:rPr>
              <a:t>infection </a:t>
            </a:r>
            <a:r>
              <a:rPr sz="2900" dirty="0">
                <a:latin typeface="Arial"/>
                <a:cs typeface="Arial"/>
              </a:rPr>
              <a:t>of the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interdigital  spaces of the</a:t>
            </a:r>
            <a:r>
              <a:rPr sz="2900" spc="-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toes.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Skin, nails and / or hair may be infected.</a:t>
            </a:r>
            <a:r>
              <a:rPr sz="2900" spc="-2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When  a fungal infection is treated incompletely or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too  short it will almost certainly </a:t>
            </a:r>
            <a:r>
              <a:rPr sz="2900" spc="-25" dirty="0">
                <a:latin typeface="Arial"/>
                <a:cs typeface="Arial"/>
              </a:rPr>
              <a:t>recur. </a:t>
            </a:r>
            <a:r>
              <a:rPr sz="2900" dirty="0">
                <a:latin typeface="Arial"/>
                <a:cs typeface="Arial"/>
              </a:rPr>
              <a:t>In  immunosuppressed patients fungal infections  may be more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widespread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and take longer to treat than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normal.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414" y="360629"/>
            <a:ext cx="77304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COMMON SKIN</a:t>
            </a:r>
            <a:r>
              <a:rPr sz="4400" spc="-60" dirty="0"/>
              <a:t> </a:t>
            </a:r>
            <a:r>
              <a:rPr sz="4400" dirty="0"/>
              <a:t>ORGANISMS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317105" cy="41846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508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most common organisms causing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skin  pathology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are</a:t>
            </a:r>
            <a:endParaRPr sz="2900">
              <a:latin typeface="Arial"/>
              <a:cs typeface="Arial"/>
            </a:endParaRPr>
          </a:p>
          <a:p>
            <a:pPr marL="332740" marR="1858645" indent="-320040">
              <a:lnSpc>
                <a:spcPts val="3130"/>
              </a:lnSpc>
              <a:spcBef>
                <a:spcPts val="6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Bacteria </a:t>
            </a:r>
            <a:r>
              <a:rPr sz="2900" dirty="0">
                <a:latin typeface="Arial"/>
                <a:cs typeface="Arial"/>
              </a:rPr>
              <a:t>Gram positives </a:t>
            </a:r>
            <a:r>
              <a:rPr sz="2900" spc="5" dirty="0">
                <a:latin typeface="Arial"/>
                <a:cs typeface="Arial"/>
              </a:rPr>
              <a:t>eg  </a:t>
            </a:r>
            <a:r>
              <a:rPr sz="2900" dirty="0">
                <a:latin typeface="Arial"/>
                <a:cs typeface="Arial"/>
              </a:rPr>
              <a:t>Staphylococcus,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Streptococcus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Gram negatives eg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Pseudomonas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10" dirty="0">
                <a:latin typeface="Arial"/>
                <a:cs typeface="Arial"/>
              </a:rPr>
              <a:t>Viruses </a:t>
            </a:r>
            <a:r>
              <a:rPr sz="2900" dirty="0">
                <a:latin typeface="Arial"/>
                <a:cs typeface="Arial"/>
              </a:rPr>
              <a:t>eg Herpes</a:t>
            </a:r>
            <a:r>
              <a:rPr sz="2900" spc="-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viruses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Fungi </a:t>
            </a:r>
            <a:r>
              <a:rPr sz="2900" dirty="0">
                <a:latin typeface="Arial"/>
                <a:cs typeface="Arial"/>
              </a:rPr>
              <a:t>eg Dermatophyte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organisms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45" dirty="0">
                <a:latin typeface="Arial"/>
                <a:cs typeface="Arial"/>
              </a:rPr>
              <a:t>Yeasts </a:t>
            </a:r>
            <a:r>
              <a:rPr sz="2900" dirty="0">
                <a:latin typeface="Arial"/>
                <a:cs typeface="Arial"/>
              </a:rPr>
              <a:t>eg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Candida,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Malassezia Parasites </a:t>
            </a:r>
            <a:r>
              <a:rPr sz="2900" dirty="0">
                <a:latin typeface="Arial"/>
                <a:cs typeface="Arial"/>
              </a:rPr>
              <a:t>eg Lice,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scabies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258" y="360629"/>
            <a:ext cx="2202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MYCIDS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92109" cy="462534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16637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 hyperergic reaction to the fungus may</a:t>
            </a:r>
            <a:r>
              <a:rPr sz="2900" spc="-3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occur  in the course of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fungal</a:t>
            </a:r>
            <a:endParaRPr sz="2900">
              <a:latin typeface="Arial"/>
              <a:cs typeface="Arial"/>
            </a:endParaRPr>
          </a:p>
          <a:p>
            <a:pPr marL="332740" marR="111760" indent="-320040">
              <a:lnSpc>
                <a:spcPct val="90000"/>
              </a:lnSpc>
              <a:spcBef>
                <a:spcPts val="6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infections. These are usually itchy eruptions</a:t>
            </a:r>
            <a:r>
              <a:rPr sz="2900" spc="-2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  small blisters at a site distant from the fungal  infection, often the hands and fingers  (pompholyx). No fungi are found within these  "mycids". They disappear when the causative  fungal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9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infection is treated. Sometimes the itching is  so severe that treatment is advisable: a strong  steroid cream under wet dressings for a</a:t>
            </a:r>
            <a:r>
              <a:rPr sz="2900" spc="-2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couple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133287"/>
            <a:ext cx="131508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Arial"/>
                <a:cs typeface="Arial"/>
              </a:rPr>
              <a:t>of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days.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258" y="360629"/>
            <a:ext cx="2202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MYCIDS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57249" y="1571561"/>
            <a:ext cx="6143625" cy="5087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258" y="360629"/>
            <a:ext cx="22021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MYCIDS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09750" y="2448712"/>
            <a:ext cx="5238750" cy="3333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789" y="87884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TINEA</a:t>
            </a:r>
            <a:r>
              <a:rPr spc="-220" dirty="0"/>
              <a:t> </a:t>
            </a:r>
            <a:r>
              <a:rPr spc="-10" dirty="0"/>
              <a:t>CORPORIS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55280" cy="453517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32740" marR="5080" indent="-320040">
              <a:lnSpc>
                <a:spcPct val="9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Fungal infection of the skin, most common on  the exposed surfaces of the </a:t>
            </a:r>
            <a:r>
              <a:rPr sz="2900" spc="-40" dirty="0">
                <a:latin typeface="Arial"/>
                <a:cs typeface="Arial"/>
              </a:rPr>
              <a:t>body, </a:t>
            </a:r>
            <a:r>
              <a:rPr sz="2900" dirty="0">
                <a:latin typeface="Arial"/>
                <a:cs typeface="Arial"/>
              </a:rPr>
              <a:t>namely the  face, arms and shoulders. </a:t>
            </a:r>
            <a:r>
              <a:rPr sz="2900" spc="-20" dirty="0">
                <a:latin typeface="Arial"/>
                <a:cs typeface="Arial"/>
              </a:rPr>
              <a:t>Tinea </a:t>
            </a:r>
            <a:r>
              <a:rPr sz="2900" dirty="0">
                <a:latin typeface="Arial"/>
                <a:cs typeface="Arial"/>
              </a:rPr>
              <a:t>or ringworm  presents in typical round lesions, which show  scaling at the </a:t>
            </a:r>
            <a:r>
              <a:rPr sz="2900" spc="-20" dirty="0">
                <a:latin typeface="Arial"/>
                <a:cs typeface="Arial"/>
              </a:rPr>
              <a:t>periphery, </a:t>
            </a:r>
            <a:r>
              <a:rPr sz="2900" dirty="0">
                <a:latin typeface="Arial"/>
                <a:cs typeface="Arial"/>
              </a:rPr>
              <a:t>or in concentric rings.  Usually one or a few lesions are seen and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only  topical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treatment</a:t>
            </a:r>
            <a:endParaRPr sz="2900">
              <a:latin typeface="Arial"/>
              <a:cs typeface="Arial"/>
            </a:endParaRPr>
          </a:p>
          <a:p>
            <a:pPr marL="332740" marR="683895" indent="-320040">
              <a:lnSpc>
                <a:spcPct val="9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is </a:t>
            </a:r>
            <a:r>
              <a:rPr sz="2900" spc="-20" dirty="0">
                <a:latin typeface="Arial"/>
                <a:cs typeface="Arial"/>
              </a:rPr>
              <a:t>necessary. </a:t>
            </a:r>
            <a:r>
              <a:rPr sz="2900" dirty="0">
                <a:latin typeface="Arial"/>
                <a:cs typeface="Arial"/>
              </a:rPr>
              <a:t>Multiple, large or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widespread  lesions may be seen if a patient delays  seeking treatment for a long time or is  malnourished or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immunosuppressed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41" y="87884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TINEA</a:t>
            </a:r>
            <a:r>
              <a:rPr spc="-220" dirty="0"/>
              <a:t> </a:t>
            </a:r>
            <a:r>
              <a:rPr spc="-10" dirty="0"/>
              <a:t>CORPORIS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28599" y="1631772"/>
            <a:ext cx="8716010" cy="4440555"/>
            <a:chOff x="428599" y="1631772"/>
            <a:chExt cx="8716010" cy="4440555"/>
          </a:xfrm>
        </p:grpSpPr>
        <p:sp>
          <p:nvSpPr>
            <p:cNvPr id="4" name="object 4"/>
            <p:cNvSpPr/>
            <p:nvPr/>
          </p:nvSpPr>
          <p:spPr>
            <a:xfrm>
              <a:off x="428599" y="1631772"/>
              <a:ext cx="4204462" cy="44404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3500" y="1643075"/>
              <a:ext cx="4500498" cy="41747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741" y="87884"/>
            <a:ext cx="4373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TINEA</a:t>
            </a:r>
            <a:r>
              <a:rPr spc="-220" dirty="0"/>
              <a:t> </a:t>
            </a:r>
            <a:r>
              <a:rPr spc="-10" dirty="0"/>
              <a:t>CORPORIS</a:t>
            </a:r>
          </a:p>
        </p:txBody>
      </p:sp>
      <p:sp>
        <p:nvSpPr>
          <p:cNvPr id="3" name="object 3"/>
          <p:cNvSpPr/>
          <p:nvPr/>
        </p:nvSpPr>
        <p:spPr>
          <a:xfrm>
            <a:off x="1020787" y="1632013"/>
            <a:ext cx="3019425" cy="444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686" y="1643075"/>
            <a:ext cx="4901438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5682" y="87884"/>
            <a:ext cx="7250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tinea</a:t>
            </a:r>
            <a:r>
              <a:rPr spc="15" dirty="0"/>
              <a:t> </a:t>
            </a:r>
            <a:r>
              <a:rPr spc="-5" dirty="0"/>
              <a:t>corporis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884159" cy="4859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An imidazole </a:t>
            </a:r>
            <a:r>
              <a:rPr sz="2700" dirty="0">
                <a:latin typeface="Arial"/>
                <a:cs typeface="Arial"/>
              </a:rPr>
              <a:t>cream </a:t>
            </a:r>
            <a:r>
              <a:rPr sz="2700" spc="-5" dirty="0">
                <a:latin typeface="Arial"/>
                <a:cs typeface="Arial"/>
              </a:rPr>
              <a:t>or Whitfield’s ointment</a:t>
            </a:r>
            <a:r>
              <a:rPr sz="2700" spc="-20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twice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daily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a minimum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4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weeks.</a:t>
            </a:r>
            <a:endParaRPr sz="2700">
              <a:latin typeface="Arial"/>
              <a:cs typeface="Arial"/>
            </a:endParaRPr>
          </a:p>
          <a:p>
            <a:pPr marL="332740" marR="1351915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Continue </a:t>
            </a:r>
            <a:r>
              <a:rPr sz="2700" dirty="0">
                <a:latin typeface="Arial"/>
                <a:cs typeface="Arial"/>
              </a:rPr>
              <a:t>treatment </a:t>
            </a:r>
            <a:r>
              <a:rPr sz="2700" spc="-5" dirty="0">
                <a:latin typeface="Arial"/>
                <a:cs typeface="Arial"/>
              </a:rPr>
              <a:t>until one week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after  symptoms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8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have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cleared.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b="1" i="1" spc="-5" dirty="0">
                <a:latin typeface="Arial"/>
                <a:cs typeface="Arial"/>
              </a:rPr>
              <a:t>Multiple, widespread lesions </a:t>
            </a:r>
            <a:r>
              <a:rPr sz="2700" b="1" i="1" dirty="0">
                <a:latin typeface="Arial"/>
                <a:cs typeface="Arial"/>
              </a:rPr>
              <a:t>may be</a:t>
            </a:r>
            <a:r>
              <a:rPr sz="2700" b="1" i="1" spc="-5" dirty="0">
                <a:latin typeface="Arial"/>
                <a:cs typeface="Arial"/>
              </a:rPr>
              <a:t> </a:t>
            </a:r>
            <a:r>
              <a:rPr sz="2700" b="1" i="1" dirty="0">
                <a:latin typeface="Arial"/>
                <a:cs typeface="Arial"/>
              </a:rPr>
              <a:t>treated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b="1" i="1" dirty="0">
                <a:latin typeface="Arial"/>
                <a:cs typeface="Arial"/>
              </a:rPr>
              <a:t>systemically:</a:t>
            </a:r>
            <a:endParaRPr sz="2700">
              <a:latin typeface="Arial"/>
              <a:cs typeface="Arial"/>
            </a:endParaRPr>
          </a:p>
          <a:p>
            <a:pPr marL="332740" marR="13462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Griseofulvin </a:t>
            </a:r>
            <a:r>
              <a:rPr sz="2700" spc="-5" dirty="0">
                <a:latin typeface="Arial"/>
                <a:cs typeface="Arial"/>
              </a:rPr>
              <a:t>500 mg once daily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2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6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weeks  in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adults or griseofulvin </a:t>
            </a:r>
            <a:r>
              <a:rPr sz="2700" spc="-5" dirty="0">
                <a:latin typeface="Arial"/>
                <a:cs typeface="Arial"/>
              </a:rPr>
              <a:t>10 –15 mg/kg </a:t>
            </a:r>
            <a:r>
              <a:rPr sz="2700" dirty="0">
                <a:latin typeface="Arial"/>
                <a:cs typeface="Arial"/>
              </a:rPr>
              <a:t>once daily</a:t>
            </a:r>
            <a:r>
              <a:rPr sz="2700" spc="-9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2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6 weeks in </a:t>
            </a:r>
            <a:r>
              <a:rPr sz="2700" dirty="0">
                <a:latin typeface="Arial"/>
                <a:cs typeface="Arial"/>
              </a:rPr>
              <a:t>children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446" y="360629"/>
            <a:ext cx="7978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Management of tinea</a:t>
            </a:r>
            <a:r>
              <a:rPr sz="4400" spc="-80" dirty="0"/>
              <a:t> </a:t>
            </a:r>
            <a:r>
              <a:rPr sz="4400" dirty="0"/>
              <a:t>corporis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7687945" cy="35636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Ketaconazole 200 mg once or twice daily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</a:t>
            </a:r>
            <a:endParaRPr sz="2900">
              <a:latin typeface="Arial"/>
              <a:cs typeface="Arial"/>
            </a:endParaRPr>
          </a:p>
          <a:p>
            <a:pPr marL="332740" marR="8953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itraconazole 200 mg (2 tabs) once daily for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2  to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4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weeks in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adults.</a:t>
            </a:r>
            <a:endParaRPr sz="2900">
              <a:latin typeface="Arial"/>
              <a:cs typeface="Arial"/>
            </a:endParaRPr>
          </a:p>
          <a:p>
            <a:pPr marL="332740" marR="18859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- When there is severe itching a mild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steroid  </a:t>
            </a:r>
            <a:r>
              <a:rPr sz="2900" spc="5" dirty="0">
                <a:latin typeface="Arial"/>
                <a:cs typeface="Arial"/>
              </a:rPr>
              <a:t>may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be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added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832" y="87884"/>
            <a:ext cx="3672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TINEA</a:t>
            </a:r>
            <a:r>
              <a:rPr spc="-210" dirty="0"/>
              <a:t> </a:t>
            </a:r>
            <a:r>
              <a:rPr spc="-5" dirty="0"/>
              <a:t>CAPITIS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971155" cy="42030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740" marR="529590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Scalp ringworm is common in children. The fungus  has grows into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the</a:t>
            </a:r>
            <a:endParaRPr sz="2500">
              <a:latin typeface="Arial"/>
              <a:cs typeface="Arial"/>
            </a:endParaRPr>
          </a:p>
          <a:p>
            <a:pPr marL="332740" marR="1265555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hair follicle and will not be removed by topical  treatment </a:t>
            </a:r>
            <a:r>
              <a:rPr sz="2500" spc="-40" dirty="0">
                <a:latin typeface="Arial"/>
                <a:cs typeface="Arial"/>
              </a:rPr>
              <a:t>only.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Severe</a:t>
            </a:r>
            <a:endParaRPr sz="2500">
              <a:latin typeface="Arial"/>
              <a:cs typeface="Arial"/>
            </a:endParaRPr>
          </a:p>
          <a:p>
            <a:pPr marL="332740" marR="1087120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pustular forms </a:t>
            </a:r>
            <a:r>
              <a:rPr sz="2500" spc="-10" dirty="0">
                <a:latin typeface="Arial"/>
                <a:cs typeface="Arial"/>
              </a:rPr>
              <a:t>exist </a:t>
            </a:r>
            <a:r>
              <a:rPr sz="2500" spc="-5" dirty="0">
                <a:latin typeface="Arial"/>
                <a:cs typeface="Arial"/>
              </a:rPr>
              <a:t>with follicular pustules and  nodules and </a:t>
            </a:r>
            <a:r>
              <a:rPr sz="2500" dirty="0">
                <a:latin typeface="Arial"/>
                <a:cs typeface="Arial"/>
              </a:rPr>
              <a:t>often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massive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4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purulent secretion. </a:t>
            </a:r>
            <a:r>
              <a:rPr sz="2500" spc="-25" dirty="0">
                <a:latin typeface="Arial"/>
                <a:cs typeface="Arial"/>
              </a:rPr>
              <a:t>Lymph </a:t>
            </a:r>
            <a:r>
              <a:rPr sz="2500" spc="-5" dirty="0">
                <a:latin typeface="Arial"/>
                <a:cs typeface="Arial"/>
              </a:rPr>
              <a:t>nodes in the neck swell and  the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patient</a:t>
            </a:r>
            <a:endParaRPr sz="2500">
              <a:latin typeface="Arial"/>
              <a:cs typeface="Arial"/>
            </a:endParaRPr>
          </a:p>
          <a:p>
            <a:pPr marL="332740" marR="969644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may </a:t>
            </a:r>
            <a:r>
              <a:rPr sz="2500" dirty="0">
                <a:latin typeface="Arial"/>
                <a:cs typeface="Arial"/>
              </a:rPr>
              <a:t>have </a:t>
            </a:r>
            <a:r>
              <a:rPr sz="2500" spc="-5" dirty="0">
                <a:latin typeface="Arial"/>
                <a:cs typeface="Arial"/>
              </a:rPr>
              <a:t>a fever and headache. There may be  bacterial superinfection.</a:t>
            </a:r>
            <a:endParaRPr sz="2500">
              <a:latin typeface="Arial"/>
              <a:cs typeface="Arial"/>
            </a:endParaRPr>
          </a:p>
          <a:p>
            <a:pPr marL="332740" marR="344170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Systemic treatment is necessary to prevent scarring  leading to permanent bald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patches.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12" y="1500115"/>
            <a:ext cx="7929626" cy="5241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8904" y="360629"/>
            <a:ext cx="4044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TINEA</a:t>
            </a:r>
            <a:r>
              <a:rPr sz="4400" spc="-240" dirty="0"/>
              <a:t> </a:t>
            </a:r>
            <a:r>
              <a:rPr sz="4400" dirty="0"/>
              <a:t>CAPITIS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604135" marR="5080" indent="-177482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SOME </a:t>
            </a:r>
            <a:r>
              <a:rPr spc="-10" dirty="0"/>
              <a:t>NOTES </a:t>
            </a:r>
            <a:r>
              <a:rPr spc="-5" dirty="0"/>
              <a:t>ON</a:t>
            </a:r>
            <a:r>
              <a:rPr spc="-50" dirty="0"/>
              <a:t> </a:t>
            </a:r>
            <a:r>
              <a:rPr spc="-15" dirty="0"/>
              <a:t>TOPICAL  </a:t>
            </a:r>
            <a:r>
              <a:rPr spc="-40" dirty="0"/>
              <a:t>TREATMENT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914005" cy="471360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52069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20" dirty="0">
                <a:latin typeface="Arial"/>
                <a:cs typeface="Arial"/>
              </a:rPr>
              <a:t>Vaseline </a:t>
            </a:r>
            <a:r>
              <a:rPr sz="2900" b="1" dirty="0">
                <a:latin typeface="Arial"/>
                <a:cs typeface="Arial"/>
              </a:rPr>
              <a:t>and mineral oil are widely used</a:t>
            </a:r>
            <a:r>
              <a:rPr sz="2900" b="1" spc="-204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as  a moisturiser in</a:t>
            </a:r>
            <a:r>
              <a:rPr sz="2900" b="1" spc="-210" dirty="0">
                <a:latin typeface="Arial"/>
                <a:cs typeface="Arial"/>
              </a:rPr>
              <a:t> </a:t>
            </a:r>
            <a:r>
              <a:rPr sz="2900" b="1" dirty="0">
                <a:latin typeface="Arial"/>
                <a:cs typeface="Arial"/>
              </a:rPr>
              <a:t>Africa.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ct val="90000"/>
              </a:lnSpc>
              <a:spcBef>
                <a:spcPts val="6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They are an important cause of skin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problems.  They cover the pores of sweat ducts so that  sweat and other fluids are unable to get out.  This causes irritation, which will worsen any  inflammatory skin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condition.</a:t>
            </a:r>
            <a:endParaRPr sz="2900">
              <a:latin typeface="Arial"/>
              <a:cs typeface="Arial"/>
            </a:endParaRPr>
          </a:p>
          <a:p>
            <a:pPr marL="332740" marR="313055" indent="-320040">
              <a:lnSpc>
                <a:spcPts val="3130"/>
              </a:lnSpc>
              <a:spcBef>
                <a:spcPts val="7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Also, bacteria and fungi trapped in </a:t>
            </a:r>
            <a:r>
              <a:rPr sz="2900" spc="-5" dirty="0">
                <a:latin typeface="Arial"/>
                <a:cs typeface="Arial"/>
              </a:rPr>
              <a:t>this</a:t>
            </a:r>
            <a:r>
              <a:rPr sz="2900" spc="-1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warm  and humid environment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will</a:t>
            </a:r>
            <a:endParaRPr sz="2900">
              <a:latin typeface="Arial"/>
              <a:cs typeface="Arial"/>
            </a:endParaRPr>
          </a:p>
          <a:p>
            <a:pPr marL="332740" marR="1251585" indent="-320040">
              <a:lnSpc>
                <a:spcPts val="313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thrive and overgrow resulting in</a:t>
            </a:r>
            <a:r>
              <a:rPr sz="2900" spc="-1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clinical  infection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857" y="360629"/>
            <a:ext cx="4044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TINEA</a:t>
            </a:r>
            <a:r>
              <a:rPr sz="4400" spc="-240" dirty="0"/>
              <a:t> </a:t>
            </a:r>
            <a:r>
              <a:rPr sz="4400" dirty="0"/>
              <a:t>CAPITIS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85724" y="1928876"/>
            <a:ext cx="4429125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750" y="1928748"/>
            <a:ext cx="3929126" cy="35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969" y="87884"/>
            <a:ext cx="6827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 tinea</a:t>
            </a:r>
            <a:r>
              <a:rPr spc="10" dirty="0"/>
              <a:t> </a:t>
            </a:r>
            <a:r>
              <a:rPr spc="-5" dirty="0"/>
              <a:t>capitis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767320" cy="476313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Griseofulvin 500 mg once daily for </a:t>
            </a:r>
            <a:r>
              <a:rPr sz="2200" dirty="0">
                <a:latin typeface="Arial"/>
                <a:cs typeface="Arial"/>
              </a:rPr>
              <a:t>8-12 </a:t>
            </a:r>
            <a:r>
              <a:rPr sz="2200" spc="-5" dirty="0">
                <a:latin typeface="Arial"/>
                <a:cs typeface="Arial"/>
              </a:rPr>
              <a:t>weeks in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adults.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Griseofulvin 10-15 mg/kg once daily for </a:t>
            </a:r>
            <a:r>
              <a:rPr sz="2200" dirty="0">
                <a:latin typeface="Arial"/>
                <a:cs typeface="Arial"/>
              </a:rPr>
              <a:t>8-12 </a:t>
            </a:r>
            <a:r>
              <a:rPr sz="2200" spc="-5" dirty="0">
                <a:latin typeface="Arial"/>
                <a:cs typeface="Arial"/>
              </a:rPr>
              <a:t>weeks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children.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Add Whitfield’s ointment or miconazole twice daily topically  for 4 weeks.</a:t>
            </a:r>
            <a:endParaRPr sz="2200">
              <a:latin typeface="Arial"/>
              <a:cs typeface="Arial"/>
            </a:endParaRPr>
          </a:p>
          <a:p>
            <a:pPr marL="332740" marR="18669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Continue treatment after 12 weeks if the infection has not  cleared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completely.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2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Alternative: Ketaconazole 200 mg twice </a:t>
            </a:r>
            <a:r>
              <a:rPr sz="2200" dirty="0">
                <a:latin typeface="Arial"/>
                <a:cs typeface="Arial"/>
              </a:rPr>
              <a:t>daily </a:t>
            </a:r>
            <a:r>
              <a:rPr sz="2200" spc="-5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terbinafine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250 mg once daily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  <a:p>
            <a:pPr marL="332740" marR="492125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itraconazole 200 mg (2 tabs) once daily for </a:t>
            </a:r>
            <a:r>
              <a:rPr sz="2200" spc="5" dirty="0">
                <a:latin typeface="Arial"/>
                <a:cs typeface="Arial"/>
              </a:rPr>
              <a:t>4-8 </a:t>
            </a:r>
            <a:r>
              <a:rPr sz="2200" spc="-5" dirty="0">
                <a:latin typeface="Arial"/>
                <a:cs typeface="Arial"/>
              </a:rPr>
              <a:t>weeks in  adults.</a:t>
            </a:r>
            <a:endParaRPr sz="2200">
              <a:latin typeface="Arial"/>
              <a:cs typeface="Arial"/>
            </a:endParaRPr>
          </a:p>
          <a:p>
            <a:pPr marL="332740" marR="124460" indent="-320040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Ask for signs of infection in siblings or friends of </a:t>
            </a:r>
            <a:r>
              <a:rPr sz="2200" spc="-10" dirty="0">
                <a:latin typeface="Arial"/>
                <a:cs typeface="Arial"/>
              </a:rPr>
              <a:t>affected  </a:t>
            </a:r>
            <a:r>
              <a:rPr sz="2200" spc="-5" dirty="0">
                <a:latin typeface="Arial"/>
                <a:cs typeface="Arial"/>
              </a:rPr>
              <a:t>children or </a:t>
            </a:r>
            <a:r>
              <a:rPr sz="2200" dirty="0">
                <a:latin typeface="Arial"/>
                <a:cs typeface="Arial"/>
              </a:rPr>
              <a:t>in </a:t>
            </a:r>
            <a:r>
              <a:rPr sz="2200" spc="-5" dirty="0">
                <a:latin typeface="Arial"/>
                <a:cs typeface="Arial"/>
              </a:rPr>
              <a:t>pets or farm animals (bald patches, rash) and  have these been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treated.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In case of bacterial </a:t>
            </a:r>
            <a:r>
              <a:rPr sz="2200" dirty="0">
                <a:latin typeface="Arial"/>
                <a:cs typeface="Arial"/>
              </a:rPr>
              <a:t>superinfection: </a:t>
            </a:r>
            <a:r>
              <a:rPr sz="2200" spc="-5" dirty="0">
                <a:latin typeface="Arial"/>
                <a:cs typeface="Arial"/>
              </a:rPr>
              <a:t>antiseptics and /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1427" y="6206439"/>
            <a:ext cx="1268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antibiotics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4520" y="87884"/>
            <a:ext cx="4095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TINEA</a:t>
            </a:r>
            <a:r>
              <a:rPr spc="-215" dirty="0"/>
              <a:t> </a:t>
            </a:r>
            <a:r>
              <a:rPr spc="-5" dirty="0"/>
              <a:t>UNGUIUM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965440" cy="48317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508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Fungal </a:t>
            </a:r>
            <a:r>
              <a:rPr sz="2700" dirty="0">
                <a:latin typeface="Arial"/>
                <a:cs typeface="Arial"/>
              </a:rPr>
              <a:t>infection of the </a:t>
            </a:r>
            <a:r>
              <a:rPr sz="2700" spc="-5" dirty="0">
                <a:latin typeface="Arial"/>
                <a:cs typeface="Arial"/>
              </a:rPr>
              <a:t>nails is </a:t>
            </a:r>
            <a:r>
              <a:rPr sz="2700" dirty="0">
                <a:latin typeface="Arial"/>
                <a:cs typeface="Arial"/>
              </a:rPr>
              <a:t>common,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especially  of </a:t>
            </a:r>
            <a:r>
              <a:rPr sz="2700" spc="-5" dirty="0">
                <a:latin typeface="Arial"/>
                <a:cs typeface="Arial"/>
              </a:rPr>
              <a:t>the toenails in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30" dirty="0">
                <a:latin typeface="Arial"/>
                <a:cs typeface="Arial"/>
              </a:rPr>
              <a:t>elderly, </a:t>
            </a:r>
            <a:r>
              <a:rPr sz="2700" spc="-5" dirty="0">
                <a:latin typeface="Arial"/>
                <a:cs typeface="Arial"/>
              </a:rPr>
              <a:t>where </a:t>
            </a:r>
            <a:r>
              <a:rPr sz="2700" dirty="0">
                <a:latin typeface="Arial"/>
                <a:cs typeface="Arial"/>
              </a:rPr>
              <a:t>it </a:t>
            </a:r>
            <a:r>
              <a:rPr sz="2700" spc="-5" dirty="0">
                <a:latin typeface="Arial"/>
                <a:cs typeface="Arial"/>
              </a:rPr>
              <a:t>generally  does </a:t>
            </a:r>
            <a:r>
              <a:rPr sz="2700" dirty="0">
                <a:latin typeface="Arial"/>
                <a:cs typeface="Arial"/>
              </a:rPr>
              <a:t>not </a:t>
            </a:r>
            <a:r>
              <a:rPr sz="2700" spc="-5" dirty="0">
                <a:latin typeface="Arial"/>
                <a:cs typeface="Arial"/>
              </a:rPr>
              <a:t>require </a:t>
            </a:r>
            <a:r>
              <a:rPr sz="2700" dirty="0">
                <a:latin typeface="Arial"/>
                <a:cs typeface="Arial"/>
              </a:rPr>
              <a:t>treatment. </a:t>
            </a:r>
            <a:r>
              <a:rPr sz="2700" spc="-5" dirty="0">
                <a:latin typeface="Arial"/>
                <a:cs typeface="Arial"/>
              </a:rPr>
              <a:t>There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be a mixed  fungal and </a:t>
            </a:r>
            <a:r>
              <a:rPr sz="2700" dirty="0">
                <a:latin typeface="Arial"/>
                <a:cs typeface="Arial"/>
              </a:rPr>
              <a:t>yeast infection of </a:t>
            </a:r>
            <a:r>
              <a:rPr sz="2700" spc="-5" dirty="0">
                <a:latin typeface="Arial"/>
                <a:cs typeface="Arial"/>
              </a:rPr>
              <a:t>toenails and </a:t>
            </a:r>
            <a:r>
              <a:rPr sz="2700" dirty="0">
                <a:latin typeface="Arial"/>
                <a:cs typeface="Arial"/>
              </a:rPr>
              <a:t>/or  </a:t>
            </a:r>
            <a:r>
              <a:rPr sz="2700" spc="-5" dirty="0">
                <a:latin typeface="Arial"/>
                <a:cs typeface="Arial"/>
              </a:rPr>
              <a:t>fingernails.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marR="100965" indent="-320040">
              <a:lnSpc>
                <a:spcPct val="8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Chronic paronychia </a:t>
            </a:r>
            <a:r>
              <a:rPr sz="2700" dirty="0">
                <a:latin typeface="Arial"/>
                <a:cs typeface="Arial"/>
              </a:rPr>
              <a:t>is a chronic </a:t>
            </a:r>
            <a:r>
              <a:rPr sz="2700" spc="-5" dirty="0">
                <a:latin typeface="Arial"/>
                <a:cs typeface="Arial"/>
              </a:rPr>
              <a:t>inflammation </a:t>
            </a:r>
            <a:r>
              <a:rPr sz="2700" dirty="0">
                <a:latin typeface="Arial"/>
                <a:cs typeface="Arial"/>
              </a:rPr>
              <a:t>of  </a:t>
            </a:r>
            <a:r>
              <a:rPr sz="2700" spc="-5" dirty="0">
                <a:latin typeface="Arial"/>
                <a:cs typeface="Arial"/>
              </a:rPr>
              <a:t>the </a:t>
            </a:r>
            <a:r>
              <a:rPr sz="2700" dirty="0">
                <a:latin typeface="Arial"/>
                <a:cs typeface="Arial"/>
              </a:rPr>
              <a:t>skin </a:t>
            </a:r>
            <a:r>
              <a:rPr sz="2700" spc="-5" dirty="0">
                <a:latin typeface="Arial"/>
                <a:cs typeface="Arial"/>
              </a:rPr>
              <a:t>around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nail </a:t>
            </a:r>
            <a:r>
              <a:rPr sz="2700" dirty="0">
                <a:latin typeface="Arial"/>
                <a:cs typeface="Arial"/>
              </a:rPr>
              <a:t>caused </a:t>
            </a:r>
            <a:r>
              <a:rPr sz="2700" spc="-5" dirty="0">
                <a:latin typeface="Arial"/>
                <a:cs typeface="Arial"/>
              </a:rPr>
              <a:t>by mixed or </a:t>
            </a:r>
            <a:r>
              <a:rPr sz="2700" dirty="0">
                <a:latin typeface="Arial"/>
                <a:cs typeface="Arial"/>
              </a:rPr>
              <a:t>yeast  infections.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It often occurs in people </a:t>
            </a:r>
            <a:r>
              <a:rPr sz="2700" spc="-5" dirty="0">
                <a:latin typeface="Arial"/>
                <a:cs typeface="Arial"/>
              </a:rPr>
              <a:t>who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frequently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ts val="2915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wet </a:t>
            </a:r>
            <a:r>
              <a:rPr sz="2700" spc="-5" dirty="0">
                <a:latin typeface="Arial"/>
                <a:cs typeface="Arial"/>
              </a:rPr>
              <a:t>their hands </a:t>
            </a:r>
            <a:r>
              <a:rPr sz="2700" dirty="0">
                <a:latin typeface="Arial"/>
                <a:cs typeface="Arial"/>
              </a:rPr>
              <a:t>such </a:t>
            </a:r>
            <a:r>
              <a:rPr sz="2700" spc="-5" dirty="0">
                <a:latin typeface="Arial"/>
                <a:cs typeface="Arial"/>
              </a:rPr>
              <a:t>as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domestic</a:t>
            </a:r>
            <a:endParaRPr sz="2700">
              <a:latin typeface="Arial"/>
              <a:cs typeface="Arial"/>
            </a:endParaRPr>
          </a:p>
          <a:p>
            <a:pPr marL="332740">
              <a:lnSpc>
                <a:spcPts val="2915"/>
              </a:lnSpc>
            </a:pPr>
            <a:r>
              <a:rPr sz="2700" spc="-5" dirty="0">
                <a:latin typeface="Arial"/>
                <a:cs typeface="Arial"/>
              </a:rPr>
              <a:t>workers, </a:t>
            </a:r>
            <a:r>
              <a:rPr sz="2700" dirty="0">
                <a:latin typeface="Arial"/>
                <a:cs typeface="Arial"/>
              </a:rPr>
              <a:t>cleaners, kitchen </a:t>
            </a:r>
            <a:r>
              <a:rPr sz="2700" spc="-5" dirty="0">
                <a:latin typeface="Arial"/>
                <a:cs typeface="Arial"/>
              </a:rPr>
              <a:t>and laundry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staff.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7373" y="1500136"/>
            <a:ext cx="4318254" cy="5104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5732" y="360629"/>
            <a:ext cx="4509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TINEA</a:t>
            </a:r>
            <a:r>
              <a:rPr sz="4400" spc="-235" dirty="0"/>
              <a:t> </a:t>
            </a:r>
            <a:r>
              <a:rPr sz="4400" dirty="0"/>
              <a:t>UNGUIUM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mtClean="0"/>
              <a:t>t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5732" y="360629"/>
            <a:ext cx="4509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TINEA</a:t>
            </a:r>
            <a:r>
              <a:rPr sz="4400" spc="-235" dirty="0"/>
              <a:t> </a:t>
            </a:r>
            <a:r>
              <a:rPr sz="4400" dirty="0"/>
              <a:t>UNGUIUM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750" y="1857362"/>
            <a:ext cx="5532501" cy="4149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038" y="424637"/>
            <a:ext cx="6885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Management of tinea</a:t>
            </a:r>
            <a:r>
              <a:rPr sz="3600" spc="-110" dirty="0"/>
              <a:t> </a:t>
            </a:r>
            <a:r>
              <a:rPr sz="3600" dirty="0"/>
              <a:t>UNGUIUM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454265" cy="43154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Infection of the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toenails: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Usually this does not require any treatment.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Thickened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toenails may be softened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using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Whitfield’s </a:t>
            </a:r>
            <a:r>
              <a:rPr sz="2200" spc="-10" dirty="0">
                <a:latin typeface="Arial"/>
                <a:cs typeface="Arial"/>
              </a:rPr>
              <a:t>ointment </a:t>
            </a:r>
            <a:r>
              <a:rPr sz="2200" spc="-5" dirty="0">
                <a:latin typeface="Arial"/>
                <a:cs typeface="Arial"/>
              </a:rPr>
              <a:t>or urea 10 to 40% ointment, </a:t>
            </a:r>
            <a:r>
              <a:rPr sz="2200" spc="-1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then  thinned with a stone or 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file.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-Griseofulvin 500 mg once daily until the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affected</a:t>
            </a:r>
            <a:endParaRPr sz="2200">
              <a:latin typeface="Arial"/>
              <a:cs typeface="Arial"/>
            </a:endParaRPr>
          </a:p>
          <a:p>
            <a:pPr marL="332740" marR="174625" indent="-320040">
              <a:lnSpc>
                <a:spcPts val="2110"/>
              </a:lnSpc>
              <a:spcBef>
                <a:spcPts val="6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nails have grown out </a:t>
            </a:r>
            <a:r>
              <a:rPr sz="2200" spc="-20" dirty="0">
                <a:latin typeface="Arial"/>
                <a:cs typeface="Arial"/>
              </a:rPr>
              <a:t>completely, </a:t>
            </a:r>
            <a:r>
              <a:rPr sz="2200" spc="-5" dirty="0">
                <a:latin typeface="Arial"/>
                <a:cs typeface="Arial"/>
              </a:rPr>
              <a:t>this </a:t>
            </a:r>
            <a:r>
              <a:rPr sz="2200" spc="-10" dirty="0">
                <a:latin typeface="Arial"/>
                <a:cs typeface="Arial"/>
              </a:rPr>
              <a:t>may </a:t>
            </a:r>
            <a:r>
              <a:rPr sz="2200" spc="-5" dirty="0">
                <a:latin typeface="Arial"/>
                <a:cs typeface="Arial"/>
              </a:rPr>
              <a:t>take a year or  </a:t>
            </a:r>
            <a:r>
              <a:rPr sz="2200" spc="-20" dirty="0">
                <a:latin typeface="Arial"/>
                <a:cs typeface="Arial"/>
              </a:rPr>
              <a:t>longer.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Griseofulvin 10 mg/kg once daily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32740" marR="14414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children. Continue treatment until the </a:t>
            </a:r>
            <a:r>
              <a:rPr sz="2200" spc="-10" dirty="0">
                <a:latin typeface="Arial"/>
                <a:cs typeface="Arial"/>
              </a:rPr>
              <a:t>affected </a:t>
            </a:r>
            <a:r>
              <a:rPr sz="2200" spc="-5" dirty="0">
                <a:latin typeface="Arial"/>
                <a:cs typeface="Arial"/>
              </a:rPr>
              <a:t>nails have  grown out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completely,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this may take </a:t>
            </a:r>
            <a:r>
              <a:rPr sz="2200" dirty="0">
                <a:latin typeface="Arial"/>
                <a:cs typeface="Arial"/>
              </a:rPr>
              <a:t>4-9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months.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If there </a:t>
            </a:r>
            <a:r>
              <a:rPr sz="2200" dirty="0">
                <a:latin typeface="Arial"/>
                <a:cs typeface="Arial"/>
              </a:rPr>
              <a:t>is </a:t>
            </a:r>
            <a:r>
              <a:rPr sz="2200" spc="-5" dirty="0">
                <a:latin typeface="Arial"/>
                <a:cs typeface="Arial"/>
              </a:rPr>
              <a:t>no improvement after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5" dirty="0">
                <a:latin typeface="Arial"/>
                <a:cs typeface="Arial"/>
              </a:rPr>
              <a:t>2-4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Management of</a:t>
            </a:r>
            <a:r>
              <a:rPr sz="4400" spc="-100" dirty="0"/>
              <a:t> </a:t>
            </a:r>
            <a:r>
              <a:rPr sz="4400" dirty="0"/>
              <a:t>tinea  UNGUIUM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6377305" cy="434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months, there may be a </a:t>
            </a:r>
            <a:r>
              <a:rPr sz="2500" spc="-10" dirty="0">
                <a:latin typeface="Arial"/>
                <a:cs typeface="Arial"/>
              </a:rPr>
              <a:t>mixed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infection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(griseofulvin treats only fungal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infections,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not yeast infections) or resistance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to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griseofulvin. One of the systemic</a:t>
            </a:r>
            <a:r>
              <a:rPr sz="2500" spc="4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azoles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should be given, e.g. ketaconazole 200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mg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once daily until symptoms clear</a:t>
            </a:r>
            <a:r>
              <a:rPr sz="2500" dirty="0">
                <a:latin typeface="Arial"/>
                <a:cs typeface="Arial"/>
              </a:rPr>
              <a:t> 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itraconazole 200 </a:t>
            </a:r>
            <a:r>
              <a:rPr sz="2500" spc="-10" dirty="0">
                <a:latin typeface="Arial"/>
                <a:cs typeface="Arial"/>
              </a:rPr>
              <a:t>mg </a:t>
            </a:r>
            <a:r>
              <a:rPr sz="2500" spc="-5" dirty="0">
                <a:latin typeface="Arial"/>
                <a:cs typeface="Arial"/>
              </a:rPr>
              <a:t>once daily for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3 months or itraconazole 200 </a:t>
            </a:r>
            <a:r>
              <a:rPr sz="2500" spc="-10" dirty="0">
                <a:latin typeface="Arial"/>
                <a:cs typeface="Arial"/>
              </a:rPr>
              <a:t>mg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twice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daily for 1 week per month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during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3 months. Alternative: terbinafine 250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mg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once daily for </a:t>
            </a:r>
            <a:r>
              <a:rPr sz="2500" dirty="0">
                <a:latin typeface="Arial"/>
                <a:cs typeface="Arial"/>
              </a:rPr>
              <a:t>6-16</a:t>
            </a:r>
            <a:r>
              <a:rPr sz="2500" spc="-5" dirty="0">
                <a:latin typeface="Arial"/>
                <a:cs typeface="Arial"/>
              </a:rPr>
              <a:t> weeks.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932" y="87884"/>
            <a:ext cx="4358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ATHLETE’S</a:t>
            </a:r>
            <a:r>
              <a:rPr spc="-55" dirty="0"/>
              <a:t> </a:t>
            </a:r>
            <a:r>
              <a:rPr spc="-5" dirty="0"/>
              <a:t>FOOT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446645" cy="4293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740" marR="163195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35" dirty="0">
                <a:latin typeface="Arial"/>
                <a:cs typeface="Arial"/>
              </a:rPr>
              <a:t>Itchy, </a:t>
            </a:r>
            <a:r>
              <a:rPr sz="2500" dirty="0">
                <a:latin typeface="Arial"/>
                <a:cs typeface="Arial"/>
              </a:rPr>
              <a:t>often </a:t>
            </a:r>
            <a:r>
              <a:rPr sz="2500" spc="-5" dirty="0">
                <a:latin typeface="Arial"/>
                <a:cs typeface="Arial"/>
              </a:rPr>
              <a:t>macerated whitish scaling lesions and  inflammation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the</a:t>
            </a:r>
            <a:endParaRPr sz="2500">
              <a:latin typeface="Arial"/>
              <a:cs typeface="Arial"/>
            </a:endParaRPr>
          </a:p>
          <a:p>
            <a:pPr marL="332740" marR="682625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skin in the interdigital spaces </a:t>
            </a:r>
            <a:r>
              <a:rPr sz="2500" dirty="0">
                <a:latin typeface="Arial"/>
                <a:cs typeface="Arial"/>
              </a:rPr>
              <a:t>of </a:t>
            </a:r>
            <a:r>
              <a:rPr sz="2500" spc="-5" dirty="0">
                <a:latin typeface="Arial"/>
                <a:cs typeface="Arial"/>
              </a:rPr>
              <a:t>the </a:t>
            </a:r>
            <a:r>
              <a:rPr sz="2500" dirty="0">
                <a:latin typeface="Arial"/>
                <a:cs typeface="Arial"/>
              </a:rPr>
              <a:t>foot. </a:t>
            </a:r>
            <a:r>
              <a:rPr sz="2500" spc="-5" dirty="0">
                <a:latin typeface="Arial"/>
                <a:cs typeface="Arial"/>
              </a:rPr>
              <a:t>Most  common between the </a:t>
            </a:r>
            <a:r>
              <a:rPr sz="2500" dirty="0">
                <a:latin typeface="Arial"/>
                <a:cs typeface="Arial"/>
              </a:rPr>
              <a:t>4th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and 5th toe. The condition is not always caused by  fungi but can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be</a:t>
            </a:r>
            <a:endParaRPr sz="2500">
              <a:latin typeface="Arial"/>
              <a:cs typeface="Arial"/>
            </a:endParaRPr>
          </a:p>
          <a:p>
            <a:pPr marL="332740" marR="474345" indent="-320040">
              <a:lnSpc>
                <a:spcPts val="24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caused by bacteria as well. For this reason oral  antifungals are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often</a:t>
            </a:r>
            <a:endParaRPr sz="2500">
              <a:latin typeface="Arial"/>
              <a:cs typeface="Arial"/>
            </a:endParaRPr>
          </a:p>
          <a:p>
            <a:pPr marL="332740" marR="344805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ineffective. The condition is often seen in people  wearing rubber boots 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rubber / plastic sandshoes.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0778" y="1485861"/>
            <a:ext cx="6268847" cy="4872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1932" y="87884"/>
            <a:ext cx="4358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ATHLETE’S</a:t>
            </a:r>
            <a:r>
              <a:rPr spc="-55" dirty="0"/>
              <a:t> </a:t>
            </a:r>
            <a:r>
              <a:rPr spc="-5" dirty="0"/>
              <a:t>FOOT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1932" y="87884"/>
            <a:ext cx="4358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ATHLETE’S</a:t>
            </a:r>
            <a:r>
              <a:rPr spc="-55" dirty="0"/>
              <a:t> </a:t>
            </a:r>
            <a:r>
              <a:rPr spc="-5" dirty="0"/>
              <a:t>FOOT</a:t>
            </a:r>
          </a:p>
        </p:txBody>
      </p:sp>
      <p:sp>
        <p:nvSpPr>
          <p:cNvPr id="3" name="object 3"/>
          <p:cNvSpPr/>
          <p:nvPr/>
        </p:nvSpPr>
        <p:spPr>
          <a:xfrm>
            <a:off x="2359025" y="1700174"/>
            <a:ext cx="4872101" cy="4872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mtClean="0"/>
              <a:t>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629"/>
            <a:ext cx="76682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COMMON SKIN</a:t>
            </a:r>
            <a:r>
              <a:rPr sz="4400" spc="-65" dirty="0"/>
              <a:t> </a:t>
            </a:r>
            <a:r>
              <a:rPr sz="4400" dirty="0"/>
              <a:t>INFECTIONS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6487160" cy="37420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latin typeface="Arial"/>
                <a:cs typeface="Arial"/>
              </a:rPr>
              <a:t>ECZEMA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solidFill>
                  <a:srgbClr val="FF0000"/>
                </a:solidFill>
                <a:latin typeface="Arial"/>
                <a:cs typeface="Arial"/>
              </a:rPr>
              <a:t>FUNGAL / YEAST</a:t>
            </a:r>
            <a:r>
              <a:rPr sz="2900" b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FF0000"/>
                </a:solidFill>
                <a:latin typeface="Arial"/>
                <a:cs typeface="Arial"/>
              </a:rPr>
              <a:t>INFECTIONS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solidFill>
                  <a:srgbClr val="006FC0"/>
                </a:solidFill>
                <a:latin typeface="Arial"/>
                <a:cs typeface="Arial"/>
              </a:rPr>
              <a:t>BACTERIAL</a:t>
            </a:r>
            <a:r>
              <a:rPr sz="29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006FC0"/>
                </a:solidFill>
                <a:latin typeface="Arial"/>
                <a:cs typeface="Arial"/>
              </a:rPr>
              <a:t>INFECTIONS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solidFill>
                  <a:srgbClr val="00AF50"/>
                </a:solidFill>
                <a:latin typeface="Arial"/>
                <a:cs typeface="Arial"/>
              </a:rPr>
              <a:t>VIRAL</a:t>
            </a:r>
            <a:r>
              <a:rPr sz="2900" b="1" spc="-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00AF50"/>
                </a:solidFill>
                <a:latin typeface="Arial"/>
                <a:cs typeface="Arial"/>
              </a:rPr>
              <a:t>INFECTIONS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25" dirty="0">
                <a:solidFill>
                  <a:srgbClr val="6F2F9F"/>
                </a:solidFill>
                <a:latin typeface="Arial"/>
                <a:cs typeface="Arial"/>
              </a:rPr>
              <a:t>PARASITIC</a:t>
            </a:r>
            <a:r>
              <a:rPr sz="29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6F2F9F"/>
                </a:solidFill>
                <a:latin typeface="Arial"/>
                <a:cs typeface="Arial"/>
              </a:rPr>
              <a:t>INFECTIONS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spc="-5" dirty="0">
                <a:solidFill>
                  <a:srgbClr val="D0AE71"/>
                </a:solidFill>
                <a:latin typeface="Arial"/>
                <a:cs typeface="Arial"/>
              </a:rPr>
              <a:t>AUTO-IMMUNE</a:t>
            </a:r>
            <a:r>
              <a:rPr sz="2900" b="1" spc="-60" dirty="0">
                <a:solidFill>
                  <a:srgbClr val="D0AE71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D0AE71"/>
                </a:solidFill>
                <a:latin typeface="Arial"/>
                <a:cs typeface="Arial"/>
              </a:rPr>
              <a:t>DISEASE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dirty="0">
                <a:solidFill>
                  <a:srgbClr val="DD8046"/>
                </a:solidFill>
                <a:latin typeface="Arial"/>
                <a:cs typeface="Arial"/>
              </a:rPr>
              <a:t>MISCELLANEOUS SKIN</a:t>
            </a:r>
            <a:r>
              <a:rPr sz="2900" b="1" spc="-90" dirty="0">
                <a:solidFill>
                  <a:srgbClr val="DD8046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DD8046"/>
                </a:solidFill>
                <a:latin typeface="Arial"/>
                <a:cs typeface="Arial"/>
              </a:rPr>
              <a:t>DISEASES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358" y="87884"/>
            <a:ext cx="7098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 </a:t>
            </a:r>
            <a:r>
              <a:rPr spc="-25" dirty="0"/>
              <a:t>Athlete’s</a:t>
            </a:r>
            <a:r>
              <a:rPr spc="-114" dirty="0"/>
              <a:t> </a:t>
            </a:r>
            <a:r>
              <a:rPr spc="-5" dirty="0"/>
              <a:t>foot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187" y="1583182"/>
            <a:ext cx="8047355" cy="53257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08940" marR="353695" indent="-320040">
              <a:lnSpc>
                <a:spcPct val="90000"/>
              </a:lnSpc>
              <a:spcBef>
                <a:spcPts val="42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Keep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space in-between </a:t>
            </a:r>
            <a:r>
              <a:rPr sz="2700" dirty="0">
                <a:latin typeface="Arial"/>
                <a:cs typeface="Arial"/>
              </a:rPr>
              <a:t>the toes </a:t>
            </a:r>
            <a:r>
              <a:rPr sz="2700" spc="-105" dirty="0">
                <a:latin typeface="Arial"/>
                <a:cs typeface="Arial"/>
              </a:rPr>
              <a:t>DRY. </a:t>
            </a:r>
            <a:r>
              <a:rPr sz="2700" dirty="0">
                <a:latin typeface="Arial"/>
                <a:cs typeface="Arial"/>
              </a:rPr>
              <a:t>This  </a:t>
            </a:r>
            <a:r>
              <a:rPr sz="2700" spc="-5" dirty="0">
                <a:latin typeface="Arial"/>
                <a:cs typeface="Arial"/>
              </a:rPr>
              <a:t>may </a:t>
            </a:r>
            <a:r>
              <a:rPr sz="2700" dirty="0">
                <a:latin typeface="Arial"/>
                <a:cs typeface="Arial"/>
              </a:rPr>
              <a:t>be achieved by drying the skin </a:t>
            </a:r>
            <a:r>
              <a:rPr sz="2700" spc="-5" dirty="0">
                <a:latin typeface="Arial"/>
                <a:cs typeface="Arial"/>
              </a:rPr>
              <a:t>thoroughly  </a:t>
            </a:r>
            <a:r>
              <a:rPr sz="2700" dirty="0">
                <a:latin typeface="Arial"/>
                <a:cs typeface="Arial"/>
              </a:rPr>
              <a:t>after </a:t>
            </a:r>
            <a:r>
              <a:rPr sz="2700" spc="-5" dirty="0">
                <a:latin typeface="Arial"/>
                <a:cs typeface="Arial"/>
              </a:rPr>
              <a:t>washing, </a:t>
            </a:r>
            <a:r>
              <a:rPr sz="2700" dirty="0">
                <a:latin typeface="Arial"/>
                <a:cs typeface="Arial"/>
              </a:rPr>
              <a:t>exposing to </a:t>
            </a:r>
            <a:r>
              <a:rPr sz="2700" spc="-40" dirty="0">
                <a:latin typeface="Arial"/>
                <a:cs typeface="Arial"/>
              </a:rPr>
              <a:t>air, </a:t>
            </a:r>
            <a:r>
              <a:rPr sz="2700" spc="-5" dirty="0">
                <a:latin typeface="Arial"/>
                <a:cs typeface="Arial"/>
              </a:rPr>
              <a:t>using betadine  </a:t>
            </a:r>
            <a:r>
              <a:rPr sz="2700" dirty="0">
                <a:latin typeface="Arial"/>
                <a:cs typeface="Arial"/>
              </a:rPr>
              <a:t>scrub, GV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paint,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Font typeface="Wingdings"/>
              <a:buChar char=""/>
            </a:pPr>
            <a:endParaRPr sz="3750" dirty="0">
              <a:latin typeface="Arial"/>
              <a:cs typeface="Arial"/>
            </a:endParaRPr>
          </a:p>
          <a:p>
            <a:pPr marL="408940" marR="221615" indent="-320040">
              <a:lnSpc>
                <a:spcPts val="292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700" spc="-5" dirty="0">
                <a:latin typeface="Arial"/>
                <a:cs typeface="Arial"/>
              </a:rPr>
              <a:t>wearing </a:t>
            </a:r>
            <a:r>
              <a:rPr sz="2700" dirty="0">
                <a:latin typeface="Arial"/>
                <a:cs typeface="Arial"/>
              </a:rPr>
              <a:t>cotton socks and not </a:t>
            </a:r>
            <a:r>
              <a:rPr sz="2700" spc="-5" dirty="0">
                <a:latin typeface="Arial"/>
                <a:cs typeface="Arial"/>
              </a:rPr>
              <a:t>wearing </a:t>
            </a:r>
            <a:r>
              <a:rPr sz="2700" dirty="0">
                <a:latin typeface="Arial"/>
                <a:cs typeface="Arial"/>
              </a:rPr>
              <a:t>shoes</a:t>
            </a:r>
            <a:r>
              <a:rPr sz="2700" spc="-9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that  </a:t>
            </a:r>
            <a:r>
              <a:rPr sz="2700" spc="-5" dirty="0">
                <a:latin typeface="Arial"/>
                <a:cs typeface="Arial"/>
              </a:rPr>
              <a:t>are </a:t>
            </a:r>
            <a:r>
              <a:rPr sz="2700" dirty="0">
                <a:latin typeface="Arial"/>
                <a:cs typeface="Arial"/>
              </a:rPr>
              <a:t>too tight </a:t>
            </a:r>
            <a:r>
              <a:rPr sz="2700" spc="-5" dirty="0">
                <a:latin typeface="Arial"/>
                <a:cs typeface="Arial"/>
              </a:rPr>
              <a:t>or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hot.</a:t>
            </a:r>
          </a:p>
          <a:p>
            <a:pPr marL="408940" marR="1324610" indent="-320040">
              <a:lnSpc>
                <a:spcPts val="292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700" spc="-5" dirty="0">
                <a:latin typeface="Arial"/>
                <a:cs typeface="Arial"/>
              </a:rPr>
              <a:t>Changing </a:t>
            </a:r>
            <a:r>
              <a:rPr sz="2700" dirty="0">
                <a:latin typeface="Arial"/>
                <a:cs typeface="Arial"/>
              </a:rPr>
              <a:t>socks </a:t>
            </a:r>
            <a:r>
              <a:rPr sz="2700" spc="-5" dirty="0">
                <a:latin typeface="Arial"/>
                <a:cs typeface="Arial"/>
              </a:rPr>
              <a:t>daily will help prevent </a:t>
            </a:r>
            <a:r>
              <a:rPr sz="2700" dirty="0">
                <a:latin typeface="Arial"/>
                <a:cs typeface="Arial"/>
              </a:rPr>
              <a:t>re-  infection.</a:t>
            </a:r>
          </a:p>
          <a:p>
            <a:pPr marL="408940" marR="93980" indent="-320040">
              <a:lnSpc>
                <a:spcPts val="2920"/>
              </a:lnSpc>
              <a:spcBef>
                <a:spcPts val="69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An imidazole </a:t>
            </a:r>
            <a:r>
              <a:rPr sz="2700" dirty="0">
                <a:latin typeface="Arial"/>
                <a:cs typeface="Arial"/>
              </a:rPr>
              <a:t>cream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spc="-10" dirty="0">
                <a:latin typeface="Arial"/>
                <a:cs typeface="Arial"/>
              </a:rPr>
              <a:t>Whitfield’s </a:t>
            </a:r>
            <a:r>
              <a:rPr sz="2700" spc="-5" dirty="0">
                <a:latin typeface="Arial"/>
                <a:cs typeface="Arial"/>
              </a:rPr>
              <a:t>ointment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twice  daily until a week </a:t>
            </a:r>
            <a:r>
              <a:rPr sz="2700" dirty="0">
                <a:latin typeface="Arial"/>
                <a:cs typeface="Arial"/>
              </a:rPr>
              <a:t>after symptoms</a:t>
            </a:r>
          </a:p>
          <a:p>
            <a:pPr marL="408940" marR="323215" indent="-320040">
              <a:lnSpc>
                <a:spcPts val="2920"/>
              </a:lnSpc>
              <a:spcBef>
                <a:spcPts val="69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408305" algn="l"/>
                <a:tab pos="408940" algn="l"/>
              </a:tabLst>
            </a:pPr>
            <a:r>
              <a:rPr sz="2700" spc="-5" dirty="0">
                <a:latin typeface="Arial"/>
                <a:cs typeface="Arial"/>
              </a:rPr>
              <a:t>have cleared. </a:t>
            </a:r>
            <a:r>
              <a:rPr sz="2700" spc="-160" dirty="0" err="1">
                <a:latin typeface="Arial"/>
                <a:cs typeface="Arial"/>
              </a:rPr>
              <a:t>This</a:t>
            </a:r>
            <a:r>
              <a:rPr sz="2100" spc="-240" baseline="-11904" dirty="0" err="1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100" spc="-240" baseline="-11904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700" spc="-430" dirty="0" err="1" smtClean="0">
                <a:latin typeface="Arial"/>
                <a:cs typeface="Arial"/>
              </a:rPr>
              <a:t>u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700" spc="-430" dirty="0" err="1" smtClean="0">
                <a:latin typeface="Arial"/>
                <a:cs typeface="Arial"/>
              </a:rPr>
              <a:t>s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ee</a:t>
            </a:r>
            <a:r>
              <a:rPr sz="2700" spc="-430" dirty="0" err="1" smtClean="0">
                <a:latin typeface="Arial"/>
                <a:cs typeface="Arial"/>
              </a:rPr>
              <a:t>u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tw</a:t>
            </a:r>
            <a:r>
              <a:rPr sz="2700" spc="-430" dirty="0" err="1" smtClean="0">
                <a:latin typeface="Arial"/>
                <a:cs typeface="Arial"/>
              </a:rPr>
              <a:t>a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a-</a:t>
            </a:r>
            <a:r>
              <a:rPr sz="2700" spc="-430" dirty="0" err="1" smtClean="0">
                <a:latin typeface="Arial"/>
                <a:cs typeface="Arial"/>
              </a:rPr>
              <a:t>l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2700" spc="-430" dirty="0" err="1" smtClean="0">
                <a:latin typeface="Arial"/>
                <a:cs typeface="Arial"/>
              </a:rPr>
              <a:t>ly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har</a:t>
            </a:r>
            <a:r>
              <a:rPr sz="2700" spc="-430" dirty="0" err="1" smtClean="0">
                <a:latin typeface="Arial"/>
                <a:cs typeface="Arial"/>
              </a:rPr>
              <a:t>t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700" spc="-430" dirty="0" err="1" smtClean="0">
                <a:latin typeface="Arial"/>
                <a:cs typeface="Arial"/>
              </a:rPr>
              <a:t>a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ac</a:t>
            </a:r>
            <a:r>
              <a:rPr sz="2700" spc="-430" dirty="0" err="1" smtClean="0">
                <a:latin typeface="Arial"/>
                <a:cs typeface="Arial"/>
              </a:rPr>
              <a:t>k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ol</a:t>
            </a:r>
            <a:r>
              <a:rPr sz="2700" spc="-430" dirty="0" err="1" smtClean="0">
                <a:latin typeface="Arial"/>
                <a:cs typeface="Arial"/>
              </a:rPr>
              <a:t>e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og</a:t>
            </a:r>
            <a:r>
              <a:rPr sz="2700" spc="-430" dirty="0" err="1" smtClean="0">
                <a:latin typeface="Arial"/>
                <a:cs typeface="Arial"/>
              </a:rPr>
              <a:t>s</a:t>
            </a:r>
            <a:r>
              <a:rPr sz="2100" spc="-644" baseline="-11904" dirty="0" err="1" smtClean="0">
                <a:solidFill>
                  <a:srgbClr val="775F54"/>
                </a:solidFill>
                <a:latin typeface="Arial"/>
                <a:cs typeface="Arial"/>
              </a:rPr>
              <a:t>ist</a:t>
            </a:r>
            <a:r>
              <a:rPr sz="2100" spc="-22" baseline="-11904" dirty="0" smtClean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700" spc="-5" dirty="0" smtClean="0">
                <a:latin typeface="Arial"/>
                <a:cs typeface="Arial"/>
              </a:rPr>
              <a:t>a </a:t>
            </a:r>
            <a:r>
              <a:rPr sz="2700" spc="-5" dirty="0">
                <a:latin typeface="Arial"/>
                <a:cs typeface="Arial"/>
              </a:rPr>
              <a:t>minimum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4  weeks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808" y="87884"/>
            <a:ext cx="6338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85" dirty="0"/>
              <a:t> </a:t>
            </a:r>
            <a:r>
              <a:rPr spc="-5" dirty="0"/>
              <a:t>VERSICOLOR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58798"/>
            <a:ext cx="7811770" cy="42932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32740" marR="62865" indent="-320040">
              <a:lnSpc>
                <a:spcPct val="80000"/>
              </a:lnSpc>
              <a:spcBef>
                <a:spcPts val="62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This is a common, chronic, superficial fungal infection which  is caused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by</a:t>
            </a:r>
            <a:endParaRPr sz="2200">
              <a:latin typeface="Arial"/>
              <a:cs typeface="Arial"/>
            </a:endParaRPr>
          </a:p>
          <a:p>
            <a:pPr marL="332740" marR="10795" indent="-320040">
              <a:lnSpc>
                <a:spcPts val="211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the yeast pityrosporum. It is </a:t>
            </a:r>
            <a:r>
              <a:rPr sz="2200" dirty="0">
                <a:latin typeface="Arial"/>
                <a:cs typeface="Arial"/>
              </a:rPr>
              <a:t>usually </a:t>
            </a:r>
            <a:r>
              <a:rPr sz="2200" spc="-5" dirty="0">
                <a:latin typeface="Arial"/>
                <a:cs typeface="Arial"/>
              </a:rPr>
              <a:t>asymptomatic, </a:t>
            </a:r>
            <a:r>
              <a:rPr sz="2200" dirty="0">
                <a:latin typeface="Arial"/>
                <a:cs typeface="Arial"/>
              </a:rPr>
              <a:t>causing  </a:t>
            </a:r>
            <a:r>
              <a:rPr sz="2200" spc="-5" dirty="0">
                <a:latin typeface="Arial"/>
                <a:cs typeface="Arial"/>
              </a:rPr>
              <a:t>only cosmetic complaints. Pityrosporum is a normal skin  resident predominantly of seborrhoeic areas which becomes  pathogenic under favourable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circumstances: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26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warmth and </a:t>
            </a:r>
            <a:r>
              <a:rPr sz="2200" spc="-20" dirty="0">
                <a:latin typeface="Arial"/>
                <a:cs typeface="Arial"/>
              </a:rPr>
              <a:t>humidity, pregnancy, </a:t>
            </a:r>
            <a:r>
              <a:rPr sz="2200" spc="-5" dirty="0">
                <a:latin typeface="Arial"/>
                <a:cs typeface="Arial"/>
              </a:rPr>
              <a:t>serious underlying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disease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  <a:p>
            <a:pPr marL="332740" marR="8001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 genetic predisposition. On the scalp the infection presents  as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dandruff,</a:t>
            </a:r>
            <a:endParaRPr sz="2200">
              <a:latin typeface="Arial"/>
              <a:cs typeface="Arial"/>
            </a:endParaRPr>
          </a:p>
          <a:p>
            <a:pPr marL="332740" marR="774065" indent="-320040" algn="just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from there the neck and upper trunk become infected.  Recurrences are common, </a:t>
            </a:r>
            <a:r>
              <a:rPr sz="2200" dirty="0">
                <a:latin typeface="Arial"/>
                <a:cs typeface="Arial"/>
              </a:rPr>
              <a:t>especially </a:t>
            </a:r>
            <a:r>
              <a:rPr sz="2200" spc="-5" dirty="0">
                <a:latin typeface="Arial"/>
                <a:cs typeface="Arial"/>
              </a:rPr>
              <a:t>after inadequate  treatment or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re-infection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808" y="87884"/>
            <a:ext cx="6338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85" dirty="0"/>
              <a:t> </a:t>
            </a:r>
            <a:r>
              <a:rPr spc="-5" dirty="0"/>
              <a:t>VERSICOLOR</a:t>
            </a:r>
          </a:p>
        </p:txBody>
      </p:sp>
      <p:sp>
        <p:nvSpPr>
          <p:cNvPr id="3" name="object 3"/>
          <p:cNvSpPr/>
          <p:nvPr/>
        </p:nvSpPr>
        <p:spPr>
          <a:xfrm>
            <a:off x="2769361" y="1643087"/>
            <a:ext cx="3434588" cy="5000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9808" y="87884"/>
            <a:ext cx="63385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PITYRIASIS</a:t>
            </a:r>
            <a:r>
              <a:rPr spc="-85" dirty="0"/>
              <a:t> </a:t>
            </a:r>
            <a:r>
              <a:rPr spc="-5" dirty="0"/>
              <a:t>VERSICOLOR</a:t>
            </a:r>
          </a:p>
        </p:txBody>
      </p:sp>
      <p:sp>
        <p:nvSpPr>
          <p:cNvPr id="3" name="object 3"/>
          <p:cNvSpPr/>
          <p:nvPr/>
        </p:nvSpPr>
        <p:spPr>
          <a:xfrm>
            <a:off x="1714500" y="2175332"/>
            <a:ext cx="5287136" cy="3753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933065" marR="5080" indent="-18357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40" dirty="0"/>
              <a:t> </a:t>
            </a:r>
            <a:r>
              <a:rPr dirty="0"/>
              <a:t>pityriasis  </a:t>
            </a:r>
            <a:r>
              <a:rPr spc="-5" dirty="0"/>
              <a:t>versicolor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1587754"/>
            <a:ext cx="7853680" cy="48006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32740" marR="389890" indent="-320040">
              <a:lnSpc>
                <a:spcPts val="2700"/>
              </a:lnSpc>
              <a:spcBef>
                <a:spcPts val="4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Scrubbing the skin with a brush takes away a lot of  the infected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scales.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5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Do not use vaseline, olive oil or palm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oil.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700"/>
              </a:lnSpc>
              <a:spcBef>
                <a:spcPts val="73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An imidazole cream twice daily on </a:t>
            </a:r>
            <a:r>
              <a:rPr sz="2500" spc="-10" dirty="0">
                <a:latin typeface="Arial"/>
                <a:cs typeface="Arial"/>
              </a:rPr>
              <a:t>affected </a:t>
            </a:r>
            <a:r>
              <a:rPr sz="2500" spc="-5" dirty="0">
                <a:latin typeface="Arial"/>
                <a:cs typeface="Arial"/>
              </a:rPr>
              <a:t>areas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for  </a:t>
            </a:r>
            <a:r>
              <a:rPr sz="2500" spc="-5" dirty="0">
                <a:latin typeface="Arial"/>
                <a:cs typeface="Arial"/>
              </a:rPr>
              <a:t>4 weeks. Add</a:t>
            </a:r>
            <a:r>
              <a:rPr sz="2500" spc="-1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selenium</a:t>
            </a:r>
            <a:endParaRPr sz="2500">
              <a:latin typeface="Arial"/>
              <a:cs typeface="Arial"/>
            </a:endParaRPr>
          </a:p>
          <a:p>
            <a:pPr marL="332740" marR="320040" indent="-320040">
              <a:lnSpc>
                <a:spcPct val="90000"/>
              </a:lnSpc>
              <a:spcBef>
                <a:spcPts val="66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sulphide shampoo or ketaconazole 2% shampoo  (expensive) twice weekly for the scalp if lesions are  widespread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DD8046"/>
              </a:buClr>
              <a:buFont typeface="Wingdings"/>
              <a:buChar char=""/>
            </a:pPr>
            <a:endParaRPr sz="33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Sodiumthiosulphate 20% solution overnight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for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40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2-4 weeks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or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Propylene glycol 50% in water applied twice daily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to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933065" marR="5080" indent="-183578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40" dirty="0"/>
              <a:t> </a:t>
            </a:r>
            <a:r>
              <a:rPr dirty="0"/>
              <a:t>pityriasis  </a:t>
            </a:r>
            <a:r>
              <a:rPr spc="-5" dirty="0"/>
              <a:t>versicolor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903"/>
            <a:ext cx="7889240" cy="41586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47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affected areas </a:t>
            </a:r>
            <a:r>
              <a:rPr sz="2700" dirty="0">
                <a:latin typeface="Arial"/>
                <a:cs typeface="Arial"/>
              </a:rPr>
              <a:t>+ scalp for 2-4 </a:t>
            </a:r>
            <a:r>
              <a:rPr sz="2700" spc="-5" dirty="0">
                <a:latin typeface="Arial"/>
                <a:cs typeface="Arial"/>
              </a:rPr>
              <a:t>weeks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Salicylic acid 5% + </a:t>
            </a:r>
            <a:r>
              <a:rPr sz="2700" spc="-5" dirty="0">
                <a:latin typeface="Arial"/>
                <a:cs typeface="Arial"/>
              </a:rPr>
              <a:t>sulphur </a:t>
            </a:r>
            <a:r>
              <a:rPr sz="2700" spc="-10" dirty="0">
                <a:latin typeface="Arial"/>
                <a:cs typeface="Arial"/>
              </a:rPr>
              <a:t>5%</a:t>
            </a:r>
            <a:r>
              <a:rPr sz="2700" spc="-5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ointment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overnight </a:t>
            </a:r>
            <a:r>
              <a:rPr sz="2700" dirty="0">
                <a:latin typeface="Arial"/>
                <a:cs typeface="Arial"/>
              </a:rPr>
              <a:t>for 2-4 </a:t>
            </a:r>
            <a:r>
              <a:rPr sz="2700" spc="-5" dirty="0">
                <a:latin typeface="Arial"/>
                <a:cs typeface="Arial"/>
              </a:rPr>
              <a:t>weeks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Salicylic </a:t>
            </a:r>
            <a:r>
              <a:rPr sz="2700" spc="-5" dirty="0">
                <a:latin typeface="Arial"/>
                <a:cs typeface="Arial"/>
              </a:rPr>
              <a:t>acid 5% gel or lotion overnight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for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2-4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weeks.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4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In severe </a:t>
            </a:r>
            <a:r>
              <a:rPr sz="2700" spc="-5" dirty="0">
                <a:latin typeface="Arial"/>
                <a:cs typeface="Arial"/>
              </a:rPr>
              <a:t>recurrent </a:t>
            </a:r>
            <a:r>
              <a:rPr sz="2700" dirty="0">
                <a:latin typeface="Arial"/>
                <a:cs typeface="Arial"/>
              </a:rPr>
              <a:t>cases: ketaconazole </a:t>
            </a:r>
            <a:r>
              <a:rPr sz="2700" spc="-5" dirty="0">
                <a:latin typeface="Arial"/>
                <a:cs typeface="Arial"/>
              </a:rPr>
              <a:t>400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mg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stat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ketaconazole </a:t>
            </a:r>
            <a:r>
              <a:rPr sz="2700" spc="-5" dirty="0">
                <a:latin typeface="Arial"/>
                <a:cs typeface="Arial"/>
              </a:rPr>
              <a:t>200 mg once daily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5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days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or itraconazole 200 mg once </a:t>
            </a:r>
            <a:r>
              <a:rPr sz="2700" spc="-5" dirty="0">
                <a:latin typeface="Arial"/>
                <a:cs typeface="Arial"/>
              </a:rPr>
              <a:t>daily </a:t>
            </a:r>
            <a:r>
              <a:rPr sz="2700" dirty="0">
                <a:latin typeface="Arial"/>
                <a:cs typeface="Arial"/>
              </a:rPr>
              <a:t>for 1</a:t>
            </a:r>
            <a:r>
              <a:rPr sz="2700" spc="-9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week.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87884"/>
            <a:ext cx="3322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</a:t>
            </a:r>
            <a:r>
              <a:rPr spc="-25" dirty="0"/>
              <a:t>N</a:t>
            </a:r>
            <a:r>
              <a:rPr spc="-5" dirty="0"/>
              <a:t>DIDIASIS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840345" cy="45980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740" marR="1592580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Candida is a resident yeast of the mucous  membranes. It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becomes</a:t>
            </a:r>
            <a:endParaRPr sz="2500">
              <a:latin typeface="Arial"/>
              <a:cs typeface="Arial"/>
            </a:endParaRPr>
          </a:p>
          <a:p>
            <a:pPr marL="332740" marR="223520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pathogenic under favourable host </a:t>
            </a:r>
            <a:r>
              <a:rPr sz="2500" dirty="0">
                <a:latin typeface="Arial"/>
                <a:cs typeface="Arial"/>
              </a:rPr>
              <a:t>conditions.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These  are:</a:t>
            </a:r>
            <a:endParaRPr sz="2500">
              <a:latin typeface="Arial"/>
              <a:cs typeface="Arial"/>
            </a:endParaRPr>
          </a:p>
          <a:p>
            <a:pPr marL="332740" marR="316865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When host immunity is decreased such as in </a:t>
            </a:r>
            <a:r>
              <a:rPr sz="2500" spc="-30" dirty="0">
                <a:latin typeface="Arial"/>
                <a:cs typeface="Arial"/>
              </a:rPr>
              <a:t>HIV-  </a:t>
            </a:r>
            <a:r>
              <a:rPr sz="2500" spc="-5" dirty="0">
                <a:latin typeface="Arial"/>
                <a:cs typeface="Arial"/>
              </a:rPr>
              <a:t>infected and cancer patients or </a:t>
            </a:r>
            <a:r>
              <a:rPr sz="2500" dirty="0">
                <a:latin typeface="Arial"/>
                <a:cs typeface="Arial"/>
              </a:rPr>
              <a:t>by </a:t>
            </a:r>
            <a:r>
              <a:rPr sz="2500" spc="-5" dirty="0">
                <a:latin typeface="Arial"/>
                <a:cs typeface="Arial"/>
              </a:rPr>
              <a:t>systemic  steroids, cytotoxic drugs,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radiotherapy.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Pregnancy and contraceptive pill</a:t>
            </a:r>
            <a:r>
              <a:rPr sz="250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use.</a:t>
            </a:r>
            <a:endParaRPr sz="2500">
              <a:latin typeface="Arial"/>
              <a:cs typeface="Arial"/>
            </a:endParaRPr>
          </a:p>
          <a:p>
            <a:pPr marL="332740" marR="2142490" indent="-320040">
              <a:lnSpc>
                <a:spcPts val="240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spc="-25" dirty="0">
                <a:latin typeface="Arial"/>
                <a:cs typeface="Arial"/>
              </a:rPr>
              <a:t>Warmth </a:t>
            </a:r>
            <a:r>
              <a:rPr sz="2500" spc="-5" dirty="0">
                <a:latin typeface="Arial"/>
                <a:cs typeface="Arial"/>
              </a:rPr>
              <a:t>and </a:t>
            </a:r>
            <a:r>
              <a:rPr sz="2500" spc="-10" dirty="0">
                <a:latin typeface="Arial"/>
                <a:cs typeface="Arial"/>
              </a:rPr>
              <a:t>moisture </a:t>
            </a:r>
            <a:r>
              <a:rPr sz="2500" spc="-5" dirty="0">
                <a:latin typeface="Arial"/>
                <a:cs typeface="Arial"/>
              </a:rPr>
              <a:t>(babies’ nappy  area, groins, under breasts,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between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toes).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400"/>
              </a:lnSpc>
              <a:spcBef>
                <a:spcPts val="69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Use </a:t>
            </a:r>
            <a:r>
              <a:rPr sz="2500" dirty="0">
                <a:latin typeface="Arial"/>
                <a:cs typeface="Arial"/>
              </a:rPr>
              <a:t>of </a:t>
            </a:r>
            <a:r>
              <a:rPr sz="2500" spc="-5" dirty="0">
                <a:latin typeface="Arial"/>
                <a:cs typeface="Arial"/>
              </a:rPr>
              <a:t>broad-spectrum antibiotics which kill resident  non-pathogenic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bacteria.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87884"/>
            <a:ext cx="3322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</a:t>
            </a:r>
            <a:r>
              <a:rPr spc="-25" dirty="0"/>
              <a:t>N</a:t>
            </a:r>
            <a:r>
              <a:rPr spc="-5" dirty="0"/>
              <a:t>DIDIASIS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916937"/>
            <a:ext cx="7583170" cy="4113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ts val="2375"/>
              </a:lnSpc>
              <a:spcBef>
                <a:spcPts val="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Candidiasis or thrush presents on the skin as red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macules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often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with</a:t>
            </a:r>
            <a:endParaRPr sz="2200">
              <a:latin typeface="Arial"/>
              <a:cs typeface="Arial"/>
            </a:endParaRPr>
          </a:p>
          <a:p>
            <a:pPr marL="332740" marR="6794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small pustules on their periphery which break down as the  lesion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spreads</a:t>
            </a:r>
            <a:endParaRPr sz="2200">
              <a:latin typeface="Arial"/>
              <a:cs typeface="Arial"/>
            </a:endParaRPr>
          </a:p>
          <a:p>
            <a:pPr marL="332740" marR="1260475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outwards. On the oral and vulvo-vaginal mucosa  redness,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superficial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204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erosions and white adherent plaques may be </a:t>
            </a:r>
            <a:r>
              <a:rPr sz="2200" dirty="0">
                <a:latin typeface="Arial"/>
                <a:cs typeface="Arial"/>
              </a:rPr>
              <a:t>seen.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These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can be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itchy</a:t>
            </a:r>
            <a:endParaRPr sz="2200">
              <a:latin typeface="Arial"/>
              <a:cs typeface="Arial"/>
            </a:endParaRPr>
          </a:p>
          <a:p>
            <a:pPr marL="332740" marR="470534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and painful. When oral lesions extend to the throat and  oesophagus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they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ts val="2110"/>
              </a:lnSpc>
              <a:spcBef>
                <a:spcPts val="7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can cause anorexia. Infection of lips / corners of the mouth  also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occurs.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Severe mucosal candidiasis is seen often in HIV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infection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87884"/>
            <a:ext cx="3322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</a:t>
            </a:r>
            <a:r>
              <a:rPr spc="-25" dirty="0"/>
              <a:t>N</a:t>
            </a:r>
            <a:r>
              <a:rPr spc="-5" dirty="0"/>
              <a:t>DIDIASIS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28748" y="1600225"/>
            <a:ext cx="4158615" cy="4857750"/>
            <a:chOff x="1928748" y="1600225"/>
            <a:chExt cx="4158615" cy="4857750"/>
          </a:xfrm>
        </p:grpSpPr>
        <p:sp>
          <p:nvSpPr>
            <p:cNvPr id="4" name="object 4"/>
            <p:cNvSpPr/>
            <p:nvPr/>
          </p:nvSpPr>
          <p:spPr>
            <a:xfrm>
              <a:off x="1928748" y="1600225"/>
              <a:ext cx="4158488" cy="48571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71748" y="4786376"/>
              <a:ext cx="500380" cy="786130"/>
            </a:xfrm>
            <a:custGeom>
              <a:avLst/>
              <a:gdLst/>
              <a:ahLst/>
              <a:cxnLst/>
              <a:rect l="l" t="t" r="r" b="b"/>
              <a:pathLst>
                <a:path w="500379" h="786129">
                  <a:moveTo>
                    <a:pt x="250062" y="0"/>
                  </a:moveTo>
                  <a:lnTo>
                    <a:pt x="177862" y="16633"/>
                  </a:lnTo>
                  <a:lnTo>
                    <a:pt x="144667" y="36513"/>
                  </a:lnTo>
                  <a:lnTo>
                    <a:pt x="113926" y="63291"/>
                  </a:lnTo>
                  <a:lnTo>
                    <a:pt x="86026" y="96359"/>
                  </a:lnTo>
                  <a:lnTo>
                    <a:pt x="61355" y="135109"/>
                  </a:lnTo>
                  <a:lnTo>
                    <a:pt x="40301" y="178933"/>
                  </a:lnTo>
                  <a:lnTo>
                    <a:pt x="23250" y="227223"/>
                  </a:lnTo>
                  <a:lnTo>
                    <a:pt x="10592" y="279372"/>
                  </a:lnTo>
                  <a:lnTo>
                    <a:pt x="2712" y="334770"/>
                  </a:lnTo>
                  <a:lnTo>
                    <a:pt x="0" y="392811"/>
                  </a:lnTo>
                  <a:lnTo>
                    <a:pt x="2712" y="450883"/>
                  </a:lnTo>
                  <a:lnTo>
                    <a:pt x="10592" y="506307"/>
                  </a:lnTo>
                  <a:lnTo>
                    <a:pt x="23250" y="558476"/>
                  </a:lnTo>
                  <a:lnTo>
                    <a:pt x="40301" y="606782"/>
                  </a:lnTo>
                  <a:lnTo>
                    <a:pt x="61355" y="650619"/>
                  </a:lnTo>
                  <a:lnTo>
                    <a:pt x="86026" y="689377"/>
                  </a:lnTo>
                  <a:lnTo>
                    <a:pt x="113926" y="722451"/>
                  </a:lnTo>
                  <a:lnTo>
                    <a:pt x="144667" y="749233"/>
                  </a:lnTo>
                  <a:lnTo>
                    <a:pt x="177862" y="769114"/>
                  </a:lnTo>
                  <a:lnTo>
                    <a:pt x="250062" y="785749"/>
                  </a:lnTo>
                  <a:lnTo>
                    <a:pt x="287002" y="781489"/>
                  </a:lnTo>
                  <a:lnTo>
                    <a:pt x="355458" y="749233"/>
                  </a:lnTo>
                  <a:lnTo>
                    <a:pt x="386199" y="722451"/>
                  </a:lnTo>
                  <a:lnTo>
                    <a:pt x="414099" y="689377"/>
                  </a:lnTo>
                  <a:lnTo>
                    <a:pt x="438770" y="650619"/>
                  </a:lnTo>
                  <a:lnTo>
                    <a:pt x="459824" y="606782"/>
                  </a:lnTo>
                  <a:lnTo>
                    <a:pt x="476875" y="558476"/>
                  </a:lnTo>
                  <a:lnTo>
                    <a:pt x="489533" y="506307"/>
                  </a:lnTo>
                  <a:lnTo>
                    <a:pt x="497413" y="450883"/>
                  </a:lnTo>
                  <a:lnTo>
                    <a:pt x="500125" y="392811"/>
                  </a:lnTo>
                  <a:lnTo>
                    <a:pt x="497416" y="334770"/>
                  </a:lnTo>
                  <a:lnTo>
                    <a:pt x="489544" y="279372"/>
                  </a:lnTo>
                  <a:lnTo>
                    <a:pt x="476895" y="227223"/>
                  </a:lnTo>
                  <a:lnTo>
                    <a:pt x="459856" y="178933"/>
                  </a:lnTo>
                  <a:lnTo>
                    <a:pt x="438813" y="135109"/>
                  </a:lnTo>
                  <a:lnTo>
                    <a:pt x="414151" y="96359"/>
                  </a:lnTo>
                  <a:lnTo>
                    <a:pt x="386255" y="63291"/>
                  </a:lnTo>
                  <a:lnTo>
                    <a:pt x="355513" y="36513"/>
                  </a:lnTo>
                  <a:lnTo>
                    <a:pt x="322310" y="16633"/>
                  </a:lnTo>
                  <a:lnTo>
                    <a:pt x="250062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1748" y="4786376"/>
              <a:ext cx="500380" cy="786130"/>
            </a:xfrm>
            <a:custGeom>
              <a:avLst/>
              <a:gdLst/>
              <a:ahLst/>
              <a:cxnLst/>
              <a:rect l="l" t="t" r="r" b="b"/>
              <a:pathLst>
                <a:path w="500379" h="786129">
                  <a:moveTo>
                    <a:pt x="0" y="392811"/>
                  </a:moveTo>
                  <a:lnTo>
                    <a:pt x="2712" y="334770"/>
                  </a:lnTo>
                  <a:lnTo>
                    <a:pt x="10592" y="279372"/>
                  </a:lnTo>
                  <a:lnTo>
                    <a:pt x="23250" y="227223"/>
                  </a:lnTo>
                  <a:lnTo>
                    <a:pt x="40301" y="178933"/>
                  </a:lnTo>
                  <a:lnTo>
                    <a:pt x="61355" y="135109"/>
                  </a:lnTo>
                  <a:lnTo>
                    <a:pt x="86026" y="96359"/>
                  </a:lnTo>
                  <a:lnTo>
                    <a:pt x="113926" y="63291"/>
                  </a:lnTo>
                  <a:lnTo>
                    <a:pt x="144667" y="36513"/>
                  </a:lnTo>
                  <a:lnTo>
                    <a:pt x="177862" y="16633"/>
                  </a:lnTo>
                  <a:lnTo>
                    <a:pt x="250062" y="0"/>
                  </a:lnTo>
                  <a:lnTo>
                    <a:pt x="287031" y="4259"/>
                  </a:lnTo>
                  <a:lnTo>
                    <a:pt x="322310" y="16633"/>
                  </a:lnTo>
                  <a:lnTo>
                    <a:pt x="355513" y="36513"/>
                  </a:lnTo>
                  <a:lnTo>
                    <a:pt x="386255" y="63291"/>
                  </a:lnTo>
                  <a:lnTo>
                    <a:pt x="414151" y="96359"/>
                  </a:lnTo>
                  <a:lnTo>
                    <a:pt x="438813" y="135109"/>
                  </a:lnTo>
                  <a:lnTo>
                    <a:pt x="459856" y="178933"/>
                  </a:lnTo>
                  <a:lnTo>
                    <a:pt x="476895" y="227223"/>
                  </a:lnTo>
                  <a:lnTo>
                    <a:pt x="489544" y="279372"/>
                  </a:lnTo>
                  <a:lnTo>
                    <a:pt x="497416" y="334770"/>
                  </a:lnTo>
                  <a:lnTo>
                    <a:pt x="500125" y="392811"/>
                  </a:lnTo>
                  <a:lnTo>
                    <a:pt x="497413" y="450883"/>
                  </a:lnTo>
                  <a:lnTo>
                    <a:pt x="489533" y="506307"/>
                  </a:lnTo>
                  <a:lnTo>
                    <a:pt x="476875" y="558476"/>
                  </a:lnTo>
                  <a:lnTo>
                    <a:pt x="459824" y="606782"/>
                  </a:lnTo>
                  <a:lnTo>
                    <a:pt x="438770" y="650619"/>
                  </a:lnTo>
                  <a:lnTo>
                    <a:pt x="414099" y="689377"/>
                  </a:lnTo>
                  <a:lnTo>
                    <a:pt x="386199" y="722451"/>
                  </a:lnTo>
                  <a:lnTo>
                    <a:pt x="355458" y="749233"/>
                  </a:lnTo>
                  <a:lnTo>
                    <a:pt x="322263" y="769114"/>
                  </a:lnTo>
                  <a:lnTo>
                    <a:pt x="250062" y="785749"/>
                  </a:lnTo>
                  <a:lnTo>
                    <a:pt x="213123" y="781489"/>
                  </a:lnTo>
                  <a:lnTo>
                    <a:pt x="177862" y="769114"/>
                  </a:lnTo>
                  <a:lnTo>
                    <a:pt x="144667" y="749233"/>
                  </a:lnTo>
                  <a:lnTo>
                    <a:pt x="113926" y="722451"/>
                  </a:lnTo>
                  <a:lnTo>
                    <a:pt x="86026" y="689377"/>
                  </a:lnTo>
                  <a:lnTo>
                    <a:pt x="61355" y="650619"/>
                  </a:lnTo>
                  <a:lnTo>
                    <a:pt x="40301" y="606782"/>
                  </a:lnTo>
                  <a:lnTo>
                    <a:pt x="23250" y="558476"/>
                  </a:lnTo>
                  <a:lnTo>
                    <a:pt x="10592" y="506307"/>
                  </a:lnTo>
                  <a:lnTo>
                    <a:pt x="2712" y="450883"/>
                  </a:lnTo>
                  <a:lnTo>
                    <a:pt x="0" y="392811"/>
                  </a:lnTo>
                  <a:close/>
                </a:path>
              </a:pathLst>
            </a:custGeom>
            <a:ln w="19050">
              <a:solidFill>
                <a:srgbClr val="6B85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8950" y="87884"/>
            <a:ext cx="3322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</a:t>
            </a:r>
            <a:r>
              <a:rPr spc="-25" dirty="0"/>
              <a:t>N</a:t>
            </a:r>
            <a:r>
              <a:rPr spc="-5" dirty="0"/>
              <a:t>DIDIASIS</a:t>
            </a:r>
          </a:p>
        </p:txBody>
      </p:sp>
      <p:sp>
        <p:nvSpPr>
          <p:cNvPr id="3" name="object 3"/>
          <p:cNvSpPr/>
          <p:nvPr/>
        </p:nvSpPr>
        <p:spPr>
          <a:xfrm>
            <a:off x="285724" y="1857375"/>
            <a:ext cx="3727450" cy="255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1643049"/>
            <a:ext cx="4000500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5294" y="360629"/>
            <a:ext cx="2388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ECZEMA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622806"/>
            <a:ext cx="7767955" cy="2324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The terms eczema and dermatitis are often  used to describe the same condition.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  is a non-infectious inflammation of the skin. It  may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acute, subacute or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chronic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1313" y="392633"/>
            <a:ext cx="665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5" dirty="0"/>
              <a:t> </a:t>
            </a:r>
            <a:r>
              <a:rPr spc="-5" dirty="0"/>
              <a:t>candidiasis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787" y="1549654"/>
            <a:ext cx="8086725" cy="52959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34340" marR="1650364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- </a:t>
            </a:r>
            <a:r>
              <a:rPr sz="2500" spc="-25" dirty="0">
                <a:latin typeface="Arial"/>
                <a:cs typeface="Arial"/>
              </a:rPr>
              <a:t>Treat </a:t>
            </a:r>
            <a:r>
              <a:rPr sz="2500" spc="-5" dirty="0">
                <a:latin typeface="Arial"/>
                <a:cs typeface="Arial"/>
              </a:rPr>
              <a:t>large oozing lesions with potassium  permanganate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dressings</a:t>
            </a:r>
            <a:endParaRPr sz="2500" dirty="0">
              <a:latin typeface="Arial"/>
              <a:cs typeface="Arial"/>
            </a:endParaRPr>
          </a:p>
          <a:p>
            <a:pPr marL="434340" marR="135255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or </a:t>
            </a:r>
            <a:r>
              <a:rPr sz="2500" dirty="0">
                <a:latin typeface="Arial"/>
                <a:cs typeface="Arial"/>
              </a:rPr>
              <a:t>baths </a:t>
            </a:r>
            <a:r>
              <a:rPr sz="2500" spc="-5" dirty="0">
                <a:latin typeface="Arial"/>
                <a:cs typeface="Arial"/>
              </a:rPr>
              <a:t>for 10 minutes twice </a:t>
            </a:r>
            <a:r>
              <a:rPr sz="2500" spc="-35" dirty="0">
                <a:latin typeface="Arial"/>
                <a:cs typeface="Arial"/>
              </a:rPr>
              <a:t>daily. </a:t>
            </a:r>
            <a:r>
              <a:rPr sz="2500" spc="-5" dirty="0">
                <a:latin typeface="Arial"/>
                <a:cs typeface="Arial"/>
              </a:rPr>
              <a:t>Keep lesional skin  </a:t>
            </a:r>
            <a:r>
              <a:rPr sz="2500" spc="-50" dirty="0">
                <a:latin typeface="Arial"/>
                <a:cs typeface="Arial"/>
              </a:rPr>
              <a:t>dry.</a:t>
            </a:r>
            <a:endParaRPr sz="2500" dirty="0">
              <a:latin typeface="Arial"/>
              <a:cs typeface="Arial"/>
            </a:endParaRPr>
          </a:p>
          <a:p>
            <a:pPr marL="434340" marR="467995" indent="-320040">
              <a:lnSpc>
                <a:spcPts val="24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- Paint mucosal or smaller wet lesions with Gentian  </a:t>
            </a:r>
            <a:r>
              <a:rPr sz="2500" spc="-10" dirty="0">
                <a:latin typeface="Arial"/>
                <a:cs typeface="Arial"/>
              </a:rPr>
              <a:t>Violet</a:t>
            </a:r>
            <a:endParaRPr sz="2500" dirty="0">
              <a:latin typeface="Arial"/>
              <a:cs typeface="Arial"/>
            </a:endParaRPr>
          </a:p>
          <a:p>
            <a:pPr marL="434340" marR="119380" indent="-320040">
              <a:lnSpc>
                <a:spcPts val="24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solution once daily until healed. Application on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normal  skin</a:t>
            </a:r>
            <a:endParaRPr sz="2500" dirty="0">
              <a:latin typeface="Arial"/>
              <a:cs typeface="Arial"/>
            </a:endParaRPr>
          </a:p>
          <a:p>
            <a:pPr marL="434340" indent="-320040">
              <a:lnSpc>
                <a:spcPct val="100000"/>
              </a:lnSpc>
              <a:spcBef>
                <a:spcPts val="11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or on large areas is very</a:t>
            </a:r>
            <a:r>
              <a:rPr sz="2500" spc="3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unsightly.</a:t>
            </a:r>
            <a:endParaRPr sz="2500" dirty="0">
              <a:latin typeface="Arial"/>
              <a:cs typeface="Arial"/>
            </a:endParaRPr>
          </a:p>
          <a:p>
            <a:pPr marL="434340" marR="1645285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- Nystatin ointment or cream twice daily </a:t>
            </a:r>
            <a:r>
              <a:rPr sz="2500" dirty="0">
                <a:latin typeface="Arial"/>
                <a:cs typeface="Arial"/>
              </a:rPr>
              <a:t>for  </a:t>
            </a:r>
            <a:r>
              <a:rPr sz="2500" spc="-5" dirty="0">
                <a:latin typeface="Arial"/>
                <a:cs typeface="Arial"/>
              </a:rPr>
              <a:t>skin,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nystatin</a:t>
            </a:r>
            <a:endParaRPr sz="2500" dirty="0">
              <a:latin typeface="Arial"/>
              <a:cs typeface="Arial"/>
            </a:endParaRPr>
          </a:p>
          <a:p>
            <a:pPr marL="434340" marR="767715" indent="-320040">
              <a:lnSpc>
                <a:spcPts val="24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oral suspension (1 ml) swirled around mouth four  times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daily</a:t>
            </a:r>
          </a:p>
          <a:p>
            <a:pPr marL="434340" marR="2177415" indent="-320040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433705" algn="l"/>
                <a:tab pos="434340" algn="l"/>
              </a:tabLst>
            </a:pPr>
            <a:r>
              <a:rPr sz="2500" spc="-5" dirty="0">
                <a:latin typeface="Arial"/>
                <a:cs typeface="Arial"/>
              </a:rPr>
              <a:t>until two days </a:t>
            </a:r>
            <a:r>
              <a:rPr sz="2500" dirty="0">
                <a:latin typeface="Arial"/>
                <a:cs typeface="Arial"/>
              </a:rPr>
              <a:t>after</a:t>
            </a:r>
            <a:r>
              <a:rPr sz="2500" spc="-225" dirty="0">
                <a:latin typeface="Arial"/>
                <a:cs typeface="Arial"/>
              </a:rPr>
              <a:t> 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500" spc="-390" dirty="0">
                <a:latin typeface="Arial"/>
                <a:cs typeface="Arial"/>
              </a:rPr>
              <a:t>li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500" spc="-390" dirty="0">
                <a:latin typeface="Arial"/>
                <a:cs typeface="Arial"/>
              </a:rPr>
              <a:t>n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ee</a:t>
            </a:r>
            <a:r>
              <a:rPr sz="2500" spc="-390" dirty="0">
                <a:latin typeface="Arial"/>
                <a:cs typeface="Arial"/>
              </a:rPr>
              <a:t>ic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tw</a:t>
            </a:r>
            <a:r>
              <a:rPr sz="2500" spc="-390" dirty="0">
                <a:latin typeface="Arial"/>
                <a:cs typeface="Arial"/>
              </a:rPr>
              <a:t>a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a-</a:t>
            </a:r>
            <a:r>
              <a:rPr sz="2500" spc="-390" dirty="0">
                <a:latin typeface="Arial"/>
                <a:cs typeface="Arial"/>
              </a:rPr>
              <a:t>l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2500" spc="-390" dirty="0">
                <a:latin typeface="Arial"/>
                <a:cs typeface="Arial"/>
              </a:rPr>
              <a:t>c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ha</a:t>
            </a:r>
            <a:r>
              <a:rPr sz="2500" spc="-390" dirty="0">
                <a:latin typeface="Arial"/>
                <a:cs typeface="Arial"/>
              </a:rPr>
              <a:t>u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rm</a:t>
            </a:r>
            <a:r>
              <a:rPr sz="2500" spc="-390" dirty="0">
                <a:latin typeface="Arial"/>
                <a:cs typeface="Arial"/>
              </a:rPr>
              <a:t>r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500" spc="-390" dirty="0">
                <a:latin typeface="Arial"/>
                <a:cs typeface="Arial"/>
              </a:rPr>
              <a:t>e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co</a:t>
            </a:r>
            <a:r>
              <a:rPr sz="2500" spc="-390" dirty="0">
                <a:latin typeface="Arial"/>
                <a:cs typeface="Arial"/>
              </a:rPr>
              <a:t>f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lo</a:t>
            </a:r>
            <a:r>
              <a:rPr sz="2500" spc="-390" dirty="0">
                <a:latin typeface="Arial"/>
                <a:cs typeface="Arial"/>
              </a:rPr>
              <a:t>o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gi</a:t>
            </a:r>
            <a:r>
              <a:rPr sz="2500" spc="-390" dirty="0">
                <a:latin typeface="Arial"/>
                <a:cs typeface="Arial"/>
              </a:rPr>
              <a:t>r</a:t>
            </a:r>
            <a:r>
              <a:rPr sz="2100" spc="-585" baseline="-9920" dirty="0">
                <a:solidFill>
                  <a:srgbClr val="775F54"/>
                </a:solidFill>
                <a:latin typeface="Arial"/>
                <a:cs typeface="Arial"/>
              </a:rPr>
              <a:t>st</a:t>
            </a:r>
            <a:r>
              <a:rPr sz="2100" spc="-307" baseline="-992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oral  candidiasis,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nystatin</a:t>
            </a:r>
            <a:endParaRPr sz="2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582" y="360629"/>
            <a:ext cx="7325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Management of</a:t>
            </a:r>
            <a:r>
              <a:rPr sz="4400" spc="-85" dirty="0"/>
              <a:t> </a:t>
            </a:r>
            <a:r>
              <a:rPr sz="4400" dirty="0"/>
              <a:t>candidiasis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682865" cy="39573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An imidazole cream twice daily for skin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infections,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miconazole oral gel 5 ml 4 times daily for 1 week for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oral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dirty="0">
                <a:latin typeface="Arial"/>
                <a:cs typeface="Arial"/>
              </a:rPr>
              <a:t>thrush, </a:t>
            </a:r>
            <a:r>
              <a:rPr sz="2200" spc="-5" dirty="0">
                <a:latin typeface="Arial"/>
                <a:cs typeface="Arial"/>
              </a:rPr>
              <a:t>imidazole </a:t>
            </a:r>
            <a:r>
              <a:rPr sz="2200" dirty="0">
                <a:latin typeface="Arial"/>
                <a:cs typeface="Arial"/>
              </a:rPr>
              <a:t>pessaries </a:t>
            </a:r>
            <a:r>
              <a:rPr sz="2200" spc="-5" dirty="0">
                <a:latin typeface="Arial"/>
                <a:cs typeface="Arial"/>
              </a:rPr>
              <a:t>1-3 nights for vaginal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thrush.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Nappy rash: apply an imidazole cream and cover</a:t>
            </a:r>
            <a:r>
              <a:rPr sz="2200" spc="1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with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zinkoxide cream or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ointment.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In severe cases e.g. oesophageal thrush</a:t>
            </a:r>
            <a:r>
              <a:rPr sz="2200" spc="1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ketaconazole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200 </a:t>
            </a:r>
            <a:r>
              <a:rPr sz="2200" spc="-10" dirty="0">
                <a:latin typeface="Arial"/>
                <a:cs typeface="Arial"/>
              </a:rPr>
              <a:t>mg </a:t>
            </a:r>
            <a:r>
              <a:rPr sz="2200" spc="-5" dirty="0">
                <a:latin typeface="Arial"/>
                <a:cs typeface="Arial"/>
              </a:rPr>
              <a:t>twice daily for </a:t>
            </a:r>
            <a:r>
              <a:rPr sz="2200" dirty="0">
                <a:latin typeface="Arial"/>
                <a:cs typeface="Arial"/>
              </a:rPr>
              <a:t>1-2 </a:t>
            </a:r>
            <a:r>
              <a:rPr sz="2200" spc="-5" dirty="0">
                <a:latin typeface="Arial"/>
                <a:cs typeface="Arial"/>
              </a:rPr>
              <a:t>weeks or itraconazole 100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mg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once daily for 2 weeks or fluconazole 50-200 mg once</a:t>
            </a:r>
            <a:r>
              <a:rPr sz="2200" spc="1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daily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for 1-2 weeks.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</a:t>
            </a:r>
            <a:r>
              <a:rPr sz="2200" spc="-15" dirty="0">
                <a:latin typeface="Arial"/>
                <a:cs typeface="Arial"/>
              </a:rPr>
              <a:t>Treatment </a:t>
            </a:r>
            <a:r>
              <a:rPr sz="2200" spc="-5" dirty="0">
                <a:latin typeface="Arial"/>
                <a:cs typeface="Arial"/>
              </a:rPr>
              <a:t>duration may need to be extended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immunocompromised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patients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782" y="87884"/>
            <a:ext cx="7170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MYCETOMA </a:t>
            </a:r>
            <a:r>
              <a:rPr spc="-5" dirty="0"/>
              <a:t>/ </a:t>
            </a:r>
            <a:r>
              <a:rPr spc="-10" dirty="0"/>
              <a:t>MADURA</a:t>
            </a:r>
            <a:r>
              <a:rPr spc="-295" dirty="0"/>
              <a:t> </a:t>
            </a:r>
            <a:r>
              <a:rPr spc="-5" dirty="0"/>
              <a:t>FOOT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8071"/>
            <a:ext cx="7921625" cy="2266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This is a chronic localised infection which can be caused by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various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ts val="216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species of fungi (eumycetoma) and bacteria, actinomycetes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33274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nocardia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(actinomycetoma).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24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These micro-organisms </a:t>
            </a:r>
            <a:r>
              <a:rPr sz="2000" spc="-5" dirty="0">
                <a:latin typeface="Arial"/>
                <a:cs typeface="Arial"/>
              </a:rPr>
              <a:t>live </a:t>
            </a:r>
            <a:r>
              <a:rPr sz="2000" dirty="0">
                <a:latin typeface="Arial"/>
                <a:cs typeface="Arial"/>
              </a:rPr>
              <a:t>in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soil and enter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skin usually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a penetrating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injury.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4138040"/>
            <a:ext cx="7807325" cy="25488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32740" marR="30480" indent="-320040">
              <a:lnSpc>
                <a:spcPts val="1920"/>
              </a:lnSpc>
              <a:spcBef>
                <a:spcPts val="56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The most common localisation is therefore the foot or lower leg in  barefoot persons but lesions may appear anywhere on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30" dirty="0">
                <a:latin typeface="Arial"/>
                <a:cs typeface="Arial"/>
              </a:rPr>
              <a:t>body.</a:t>
            </a:r>
            <a:r>
              <a:rPr sz="2000" spc="-3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 painless subcutaneous nodule or induration is followed by more  nodules which may discharge pus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</a:p>
          <a:p>
            <a:pPr marL="332740" marR="270510" indent="-320040">
              <a:lnSpc>
                <a:spcPts val="192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grains (small hard pinhead sized particles) through fistules,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  abscesses</a:t>
            </a:r>
          </a:p>
          <a:p>
            <a:pPr marL="332740" marR="178435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and ulcers and spread to underlying bones and joints. The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colour  and</a:t>
            </a: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dirty="0">
                <a:latin typeface="Arial"/>
                <a:cs typeface="Arial"/>
              </a:rPr>
              <a:t>hardness of the grain may help in deciding on the causative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1922" y="6306413"/>
            <a:ext cx="2251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L </a:t>
            </a:r>
            <a:r>
              <a:rPr sz="1400" spc="-5" dirty="0">
                <a:solidFill>
                  <a:srgbClr val="775F54"/>
                </a:solidFill>
                <a:latin typeface="Arial"/>
                <a:cs typeface="Arial"/>
              </a:rPr>
              <a:t>Mweetwa-</a:t>
            </a:r>
            <a:r>
              <a:rPr sz="1400" spc="-14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Pharmacologist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12" y="1507070"/>
            <a:ext cx="8028308" cy="4993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5642" y="360629"/>
            <a:ext cx="7886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MYCETOMA </a:t>
            </a:r>
            <a:r>
              <a:rPr sz="4400" dirty="0"/>
              <a:t>/ MADURA</a:t>
            </a:r>
            <a:r>
              <a:rPr sz="4400" spc="-434" dirty="0"/>
              <a:t> </a:t>
            </a:r>
            <a:r>
              <a:rPr sz="4400" spc="-5" dirty="0"/>
              <a:t>FOOT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642" y="360629"/>
            <a:ext cx="7886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MYCETOMA </a:t>
            </a:r>
            <a:r>
              <a:rPr sz="4400" dirty="0"/>
              <a:t>/ MADURA</a:t>
            </a:r>
            <a:r>
              <a:rPr sz="4400" spc="-434" dirty="0"/>
              <a:t> </a:t>
            </a:r>
            <a:r>
              <a:rPr sz="4400" spc="-5" dirty="0"/>
              <a:t>FOOT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2836" y="1857375"/>
            <a:ext cx="3291204" cy="307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6250" y="2000123"/>
            <a:ext cx="3850513" cy="275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328" y="87884"/>
            <a:ext cx="6402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20" dirty="0"/>
              <a:t> </a:t>
            </a:r>
            <a:r>
              <a:rPr spc="-5" dirty="0"/>
              <a:t>mycetoma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83182"/>
            <a:ext cx="7926070" cy="45847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marR="5080" indent="-320040">
              <a:lnSpc>
                <a:spcPts val="2920"/>
              </a:lnSpc>
              <a:spcBef>
                <a:spcPts val="459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Smaller lesions which can be </a:t>
            </a:r>
            <a:r>
              <a:rPr sz="2700" dirty="0">
                <a:latin typeface="Arial"/>
                <a:cs typeface="Arial"/>
              </a:rPr>
              <a:t>surgically </a:t>
            </a:r>
            <a:r>
              <a:rPr sz="2700" spc="-5" dirty="0">
                <a:latin typeface="Arial"/>
                <a:cs typeface="Arial"/>
              </a:rPr>
              <a:t>removed  without </a:t>
            </a:r>
            <a:r>
              <a:rPr sz="2700" dirty="0">
                <a:latin typeface="Arial"/>
                <a:cs typeface="Arial"/>
              </a:rPr>
              <a:t>causing </a:t>
            </a:r>
            <a:r>
              <a:rPr sz="2700" spc="-5" dirty="0">
                <a:latin typeface="Arial"/>
                <a:cs typeface="Arial"/>
              </a:rPr>
              <a:t>disability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should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3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be radically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excised.</a:t>
            </a:r>
            <a:endParaRPr sz="2700">
              <a:latin typeface="Arial"/>
              <a:cs typeface="Arial"/>
            </a:endParaRPr>
          </a:p>
          <a:p>
            <a:pPr marL="332740" marR="1014094" indent="-320040">
              <a:lnSpc>
                <a:spcPts val="292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- </a:t>
            </a:r>
            <a:r>
              <a:rPr sz="2700" spc="-5" dirty="0">
                <a:latin typeface="Arial"/>
                <a:cs typeface="Arial"/>
              </a:rPr>
              <a:t>Decide on </a:t>
            </a:r>
            <a:r>
              <a:rPr sz="2700" dirty="0">
                <a:latin typeface="Arial"/>
                <a:cs typeface="Arial"/>
              </a:rPr>
              <a:t>fungal </a:t>
            </a:r>
            <a:r>
              <a:rPr sz="2700" spc="-5" dirty="0">
                <a:latin typeface="Arial"/>
                <a:cs typeface="Arial"/>
              </a:rPr>
              <a:t>or bacterial origin before  </a:t>
            </a:r>
            <a:r>
              <a:rPr sz="2700" dirty="0">
                <a:latin typeface="Arial"/>
                <a:cs typeface="Arial"/>
              </a:rPr>
              <a:t>installing </a:t>
            </a:r>
            <a:r>
              <a:rPr sz="2700" spc="-5" dirty="0">
                <a:latin typeface="Arial"/>
                <a:cs typeface="Arial"/>
              </a:rPr>
              <a:t>drug </a:t>
            </a:r>
            <a:r>
              <a:rPr sz="2700" spc="-30" dirty="0">
                <a:latin typeface="Arial"/>
                <a:cs typeface="Arial"/>
              </a:rPr>
              <a:t>therapy. </a:t>
            </a:r>
            <a:r>
              <a:rPr sz="2700" spc="-5" dirty="0">
                <a:latin typeface="Arial"/>
                <a:cs typeface="Arial"/>
              </a:rPr>
              <a:t>Direct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microscopy</a:t>
            </a:r>
            <a:endParaRPr sz="2700">
              <a:latin typeface="Arial"/>
              <a:cs typeface="Arial"/>
            </a:endParaRPr>
          </a:p>
          <a:p>
            <a:pPr marL="332740" marR="382905" indent="-320040">
              <a:lnSpc>
                <a:spcPts val="292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(in 20% potassium hydroxide) of </a:t>
            </a:r>
            <a:r>
              <a:rPr sz="2700" spc="-5" dirty="0">
                <a:latin typeface="Arial"/>
                <a:cs typeface="Arial"/>
              </a:rPr>
              <a:t>pus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containing  </a:t>
            </a:r>
            <a:r>
              <a:rPr sz="2700" spc="-5" dirty="0">
                <a:latin typeface="Arial"/>
                <a:cs typeface="Arial"/>
              </a:rPr>
              <a:t>grains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help: </a:t>
            </a:r>
            <a:r>
              <a:rPr sz="2700" dirty="0">
                <a:latin typeface="Arial"/>
                <a:cs typeface="Arial"/>
              </a:rPr>
              <a:t>after the </a:t>
            </a:r>
            <a:r>
              <a:rPr sz="2700" spc="-5" dirty="0">
                <a:latin typeface="Arial"/>
                <a:cs typeface="Arial"/>
              </a:rPr>
              <a:t>grains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are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ts val="3080"/>
              </a:lnSpc>
              <a:spcBef>
                <a:spcPts val="32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crushed eumycetomas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show</a:t>
            </a:r>
            <a:endParaRPr sz="2700">
              <a:latin typeface="Arial"/>
              <a:cs typeface="Arial"/>
            </a:endParaRPr>
          </a:p>
          <a:p>
            <a:pPr marL="332740" marR="1488440">
              <a:lnSpc>
                <a:spcPts val="2920"/>
              </a:lnSpc>
              <a:spcBef>
                <a:spcPts val="204"/>
              </a:spcBef>
            </a:pPr>
            <a:r>
              <a:rPr sz="2700" spc="-5" dirty="0">
                <a:latin typeface="Arial"/>
                <a:cs typeface="Arial"/>
              </a:rPr>
              <a:t>hyphae, </a:t>
            </a:r>
            <a:r>
              <a:rPr sz="2700" dirty="0">
                <a:latin typeface="Arial"/>
                <a:cs typeface="Arial"/>
              </a:rPr>
              <a:t>actinomycetomas </a:t>
            </a:r>
            <a:r>
              <a:rPr sz="2700" spc="-5" dirty="0">
                <a:latin typeface="Arial"/>
                <a:cs typeface="Arial"/>
              </a:rPr>
              <a:t>small</a:t>
            </a:r>
            <a:r>
              <a:rPr sz="2700" spc="-6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slender  </a:t>
            </a:r>
            <a:r>
              <a:rPr sz="2700" spc="-5" dirty="0">
                <a:latin typeface="Arial"/>
                <a:cs typeface="Arial"/>
              </a:rPr>
              <a:t>filaments.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32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Culture allows </a:t>
            </a:r>
            <a:r>
              <a:rPr sz="2700" dirty="0">
                <a:latin typeface="Arial"/>
                <a:cs typeface="Arial"/>
              </a:rPr>
              <a:t>final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identification..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328" y="87884"/>
            <a:ext cx="6402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20" dirty="0"/>
              <a:t> </a:t>
            </a:r>
            <a:r>
              <a:rPr spc="-5" dirty="0"/>
              <a:t>mycetoma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9654"/>
            <a:ext cx="775335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When in doubt,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refer.</a:t>
            </a:r>
            <a:endParaRPr sz="2500">
              <a:latin typeface="Arial"/>
              <a:cs typeface="Arial"/>
            </a:endParaRPr>
          </a:p>
          <a:p>
            <a:pPr marL="332740" marR="1131570" indent="-320040">
              <a:lnSpc>
                <a:spcPts val="2400"/>
              </a:lnSpc>
              <a:spcBef>
                <a:spcPts val="67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Eumycetoma (caused </a:t>
            </a:r>
            <a:r>
              <a:rPr sz="2500" dirty="0">
                <a:latin typeface="Arial"/>
                <a:cs typeface="Arial"/>
              </a:rPr>
              <a:t>by </a:t>
            </a:r>
            <a:r>
              <a:rPr sz="2500" spc="-5" dirty="0">
                <a:latin typeface="Arial"/>
                <a:cs typeface="Arial"/>
              </a:rPr>
              <a:t>fungi) are virtually  untreatable: antifungals e.g.</a:t>
            </a:r>
            <a:endParaRPr sz="2500">
              <a:latin typeface="Arial"/>
              <a:cs typeface="Arial"/>
            </a:endParaRPr>
          </a:p>
          <a:p>
            <a:pPr marL="332740" marR="5080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itraconazole, </a:t>
            </a:r>
            <a:r>
              <a:rPr sz="2500" dirty="0">
                <a:latin typeface="Arial"/>
                <a:cs typeface="Arial"/>
              </a:rPr>
              <a:t>fluconazole, </a:t>
            </a:r>
            <a:r>
              <a:rPr sz="2500" spc="-5" dirty="0">
                <a:latin typeface="Arial"/>
                <a:cs typeface="Arial"/>
              </a:rPr>
              <a:t>ketaconazole, miconazole,  and griseofulvin have a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success</a:t>
            </a:r>
            <a:endParaRPr sz="2500">
              <a:latin typeface="Arial"/>
              <a:cs typeface="Arial"/>
            </a:endParaRPr>
          </a:p>
          <a:p>
            <a:pPr marL="332740" marR="281305" indent="-320040">
              <a:lnSpc>
                <a:spcPts val="2400"/>
              </a:lnSpc>
              <a:spcBef>
                <a:spcPts val="70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rate of less than 30%. Actinomycetoma (caused </a:t>
            </a:r>
            <a:r>
              <a:rPr sz="2500" dirty="0">
                <a:latin typeface="Arial"/>
                <a:cs typeface="Arial"/>
              </a:rPr>
              <a:t>by  </a:t>
            </a:r>
            <a:r>
              <a:rPr sz="2500" spc="-5" dirty="0">
                <a:latin typeface="Arial"/>
                <a:cs typeface="Arial"/>
              </a:rPr>
              <a:t>bacteria): dapsone or</a:t>
            </a:r>
            <a:endParaRPr sz="2500">
              <a:latin typeface="Arial"/>
              <a:cs typeface="Arial"/>
            </a:endParaRPr>
          </a:p>
          <a:p>
            <a:pPr marL="332740" marR="1365885" indent="-320040">
              <a:lnSpc>
                <a:spcPts val="2400"/>
              </a:lnSpc>
              <a:spcBef>
                <a:spcPts val="70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cotrimoxazole combined with streptomycin.  Streptomycin </a:t>
            </a:r>
            <a:r>
              <a:rPr sz="2500" dirty="0">
                <a:latin typeface="Arial"/>
                <a:cs typeface="Arial"/>
              </a:rPr>
              <a:t>can </a:t>
            </a:r>
            <a:r>
              <a:rPr sz="2500" spc="-5" dirty="0">
                <a:latin typeface="Arial"/>
                <a:cs typeface="Arial"/>
              </a:rPr>
              <a:t>be substituted by</a:t>
            </a:r>
            <a:endParaRPr sz="2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11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amikacin, sulfonamides by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rifampicin.</a:t>
            </a:r>
            <a:endParaRPr sz="2500">
              <a:latin typeface="Arial"/>
              <a:cs typeface="Arial"/>
            </a:endParaRPr>
          </a:p>
          <a:p>
            <a:pPr marL="332740" marR="137922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Arial"/>
                <a:cs typeface="Arial"/>
              </a:rPr>
              <a:t>- Drug </a:t>
            </a:r>
            <a:r>
              <a:rPr sz="2500" dirty="0">
                <a:latin typeface="Arial"/>
                <a:cs typeface="Arial"/>
              </a:rPr>
              <a:t>therapy often fails. </a:t>
            </a:r>
            <a:r>
              <a:rPr sz="2500" spc="-5" dirty="0">
                <a:latin typeface="Arial"/>
                <a:cs typeface="Arial"/>
              </a:rPr>
              <a:t>Radical surgery </a:t>
            </a:r>
            <a:r>
              <a:rPr sz="2500" dirty="0">
                <a:latin typeface="Arial"/>
                <a:cs typeface="Arial"/>
              </a:rPr>
              <a:t>/  </a:t>
            </a:r>
            <a:r>
              <a:rPr sz="2500" spc="-5" dirty="0">
                <a:latin typeface="Arial"/>
                <a:cs typeface="Arial"/>
              </a:rPr>
              <a:t>amputation is then the only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option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Arial"/>
                <a:cs typeface="Arial"/>
              </a:rPr>
              <a:t>BACTERIAL</a:t>
            </a:r>
            <a:r>
              <a:rPr b="0" spc="-24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INFECTIONS-  IMPETIGO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78609"/>
            <a:ext cx="7724775" cy="440436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32740" marR="1452880" indent="-320040">
              <a:lnSpc>
                <a:spcPts val="3140"/>
              </a:lnSpc>
              <a:spcBef>
                <a:spcPts val="4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This is a very common bacterial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skin  infection, usually caused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by</a:t>
            </a:r>
            <a:endParaRPr sz="2900">
              <a:latin typeface="Arial"/>
              <a:cs typeface="Arial"/>
            </a:endParaRPr>
          </a:p>
          <a:p>
            <a:pPr marL="332740" marR="40640" indent="-320040">
              <a:lnSpc>
                <a:spcPts val="3130"/>
              </a:lnSpc>
              <a:spcBef>
                <a:spcPts val="69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staphylococci and/or streptococci. It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presents  with superficial pustules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</a:t>
            </a:r>
            <a:endParaRPr sz="2900">
              <a:latin typeface="Arial"/>
              <a:cs typeface="Arial"/>
            </a:endParaRPr>
          </a:p>
          <a:p>
            <a:pPr marL="332740" marR="327025" indent="-320040">
              <a:lnSpc>
                <a:spcPts val="3130"/>
              </a:lnSpc>
              <a:spcBef>
                <a:spcPts val="71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blisters which become oozing erosions</a:t>
            </a:r>
            <a:r>
              <a:rPr sz="2900" spc="-1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  yellow crusts as it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spreads.</a:t>
            </a:r>
            <a:endParaRPr sz="2900">
              <a:latin typeface="Arial"/>
              <a:cs typeface="Arial"/>
            </a:endParaRPr>
          </a:p>
          <a:p>
            <a:pPr marL="332740" marR="81280" indent="-320040">
              <a:lnSpc>
                <a:spcPts val="313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Impetigo is contagious and may even</a:t>
            </a:r>
            <a:r>
              <a:rPr sz="2900" spc="-2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spread  through the shared use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endParaRPr sz="2900">
              <a:latin typeface="Arial"/>
              <a:cs typeface="Arial"/>
            </a:endParaRPr>
          </a:p>
          <a:p>
            <a:pPr marL="332740" marR="5080" indent="-320040">
              <a:lnSpc>
                <a:spcPts val="313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jars of vaseline. </a:t>
            </a:r>
            <a:r>
              <a:rPr sz="2900" spc="-30" dirty="0">
                <a:latin typeface="Arial"/>
                <a:cs typeface="Arial"/>
              </a:rPr>
              <a:t>Vaseline </a:t>
            </a:r>
            <a:r>
              <a:rPr sz="2900" dirty="0">
                <a:latin typeface="Arial"/>
                <a:cs typeface="Arial"/>
              </a:rPr>
              <a:t>application makes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it  worse.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365" y="360629"/>
            <a:ext cx="2762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IMPETIGO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5524" y="1785861"/>
            <a:ext cx="6475476" cy="4608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365" y="360629"/>
            <a:ext cx="27622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IMPETIGO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43886" y="2409024"/>
            <a:ext cx="5238749" cy="3362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808" y="87884"/>
            <a:ext cx="48164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TYPES OF</a:t>
            </a:r>
            <a:r>
              <a:rPr spc="-95" dirty="0"/>
              <a:t> </a:t>
            </a:r>
            <a:r>
              <a:rPr spc="-5" dirty="0"/>
              <a:t>ECZEMA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020"/>
            <a:ext cx="3519170" cy="374205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Atopic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Pityriasis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alba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Infantile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Seborrhoic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Lichen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simplex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Infective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Arial"/>
                <a:cs typeface="Arial"/>
              </a:rPr>
              <a:t>Contact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eczema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925" y="87884"/>
            <a:ext cx="6005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Management </a:t>
            </a:r>
            <a:r>
              <a:rPr spc="-5" dirty="0"/>
              <a:t>of</a:t>
            </a:r>
            <a:r>
              <a:rPr spc="15" dirty="0"/>
              <a:t> </a:t>
            </a:r>
            <a:r>
              <a:rPr spc="-5" dirty="0"/>
              <a:t>impetigo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880361"/>
            <a:ext cx="7874000" cy="364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ts val="1945"/>
              </a:lnSpc>
              <a:spcBef>
                <a:spcPts val="10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Dress or bathe affected areas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potassium permanganate,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GV</a:t>
            </a:r>
            <a:endParaRPr sz="1800">
              <a:latin typeface="Arial"/>
              <a:cs typeface="Arial"/>
            </a:endParaRPr>
          </a:p>
          <a:p>
            <a:pPr marL="332740">
              <a:lnSpc>
                <a:spcPts val="1945"/>
              </a:lnSpc>
            </a:pPr>
            <a:r>
              <a:rPr sz="1800" spc="-5" dirty="0">
                <a:latin typeface="Arial"/>
                <a:cs typeface="Arial"/>
              </a:rPr>
              <a:t>paint,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betadine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solution 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spc="-5" dirty="0">
                <a:latin typeface="Arial"/>
                <a:cs typeface="Arial"/>
              </a:rPr>
              <a:t>saline or </a:t>
            </a:r>
            <a:r>
              <a:rPr sz="1800" spc="-15" dirty="0">
                <a:latin typeface="Arial"/>
                <a:cs typeface="Arial"/>
              </a:rPr>
              <a:t>wash with </a:t>
            </a:r>
            <a:r>
              <a:rPr sz="1800" spc="-5" dirty="0">
                <a:latin typeface="Arial"/>
                <a:cs typeface="Arial"/>
              </a:rPr>
              <a:t>betadine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shampoo.</a:t>
            </a:r>
            <a:endParaRPr sz="1800">
              <a:latin typeface="Arial"/>
              <a:cs typeface="Arial"/>
            </a:endParaRPr>
          </a:p>
          <a:p>
            <a:pPr marL="332740" marR="59055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Prevent spread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others: do not share </a:t>
            </a:r>
            <a:r>
              <a:rPr sz="1800" spc="-10" dirty="0">
                <a:latin typeface="Arial"/>
                <a:cs typeface="Arial"/>
              </a:rPr>
              <a:t>towels </a:t>
            </a:r>
            <a:r>
              <a:rPr sz="1800" spc="-5" dirty="0">
                <a:latin typeface="Arial"/>
                <a:cs typeface="Arial"/>
              </a:rPr>
              <a:t>or ointments, change  clothes, </a:t>
            </a:r>
            <a:r>
              <a:rPr sz="1800" spc="-15" dirty="0">
                <a:latin typeface="Arial"/>
                <a:cs typeface="Arial"/>
              </a:rPr>
              <a:t>towels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and sheets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frequently.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Do not use vaseline, use aqueous cream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instead.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- If </a:t>
            </a:r>
            <a:r>
              <a:rPr sz="1800" spc="-5" dirty="0">
                <a:latin typeface="Arial"/>
                <a:cs typeface="Arial"/>
              </a:rPr>
              <a:t>severe give cloxacillin 250-500 mg 4 times daily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7-10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adults,</a:t>
            </a:r>
            <a:endParaRPr sz="1800">
              <a:latin typeface="Arial"/>
              <a:cs typeface="Arial"/>
            </a:endParaRPr>
          </a:p>
          <a:p>
            <a:pPr marL="332740" marR="52324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50-100 mg/kg/24 hours divided in 4 doses </a:t>
            </a:r>
            <a:r>
              <a:rPr sz="1800" dirty="0">
                <a:latin typeface="Arial"/>
                <a:cs typeface="Arial"/>
              </a:rPr>
              <a:t>for 7-10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spc="-5" dirty="0">
                <a:latin typeface="Arial"/>
                <a:cs typeface="Arial"/>
              </a:rPr>
              <a:t>in children or  </a:t>
            </a:r>
            <a:r>
              <a:rPr sz="1800" spc="-10" dirty="0">
                <a:latin typeface="Arial"/>
                <a:cs typeface="Arial"/>
              </a:rPr>
              <a:t>erythromycin</a:t>
            </a:r>
            <a:endParaRPr sz="1800">
              <a:latin typeface="Arial"/>
              <a:cs typeface="Arial"/>
            </a:endParaRPr>
          </a:p>
          <a:p>
            <a:pPr marL="332740" marR="321945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spc="-5" dirty="0">
                <a:latin typeface="Arial"/>
                <a:cs typeface="Arial"/>
              </a:rPr>
              <a:t>250-500 mg 4 times daily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7-10 </a:t>
            </a:r>
            <a:r>
              <a:rPr sz="1800" spc="-10" dirty="0">
                <a:latin typeface="Arial"/>
                <a:cs typeface="Arial"/>
              </a:rPr>
              <a:t>days </a:t>
            </a:r>
            <a:r>
              <a:rPr sz="1800" spc="-5" dirty="0">
                <a:latin typeface="Arial"/>
                <a:cs typeface="Arial"/>
              </a:rPr>
              <a:t>in adults, 25-50 mg/kg/24 hours  divided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65"/>
              </a:spcBef>
              <a:buClr>
                <a:srgbClr val="DD8046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Arial"/>
                <a:cs typeface="Arial"/>
              </a:rPr>
              <a:t>4 </a:t>
            </a:r>
            <a:r>
              <a:rPr sz="1800" spc="-5" dirty="0">
                <a:latin typeface="Arial"/>
                <a:cs typeface="Arial"/>
              </a:rPr>
              <a:t>doses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10" dirty="0">
                <a:latin typeface="Arial"/>
                <a:cs typeface="Arial"/>
              </a:rPr>
              <a:t>7-10 </a:t>
            </a:r>
            <a:r>
              <a:rPr sz="1800" spc="-15" dirty="0">
                <a:latin typeface="Arial"/>
                <a:cs typeface="Arial"/>
              </a:rPr>
              <a:t>days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children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845" y="87884"/>
            <a:ext cx="346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FOLLICULITIS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473" y="1542034"/>
            <a:ext cx="7829550" cy="502663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96240" marR="131191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95605" algn="l"/>
                <a:tab pos="396240" algn="l"/>
              </a:tabLst>
            </a:pPr>
            <a:r>
              <a:rPr sz="2700" spc="-5" dirty="0">
                <a:latin typeface="Arial"/>
                <a:cs typeface="Arial"/>
              </a:rPr>
              <a:t>Folliculitis is an inflammation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hair  </a:t>
            </a:r>
            <a:r>
              <a:rPr sz="2700" dirty="0">
                <a:latin typeface="Arial"/>
                <a:cs typeface="Arial"/>
              </a:rPr>
              <a:t>follicles, </a:t>
            </a:r>
            <a:r>
              <a:rPr sz="2700" spc="-5" dirty="0">
                <a:latin typeface="Arial"/>
                <a:cs typeface="Arial"/>
              </a:rPr>
              <a:t>usually caused by infection with</a:t>
            </a:r>
            <a:endParaRPr sz="2700" dirty="0">
              <a:latin typeface="Arial"/>
              <a:cs typeface="Arial"/>
            </a:endParaRPr>
          </a:p>
          <a:p>
            <a:pPr marL="396240" marR="17780">
              <a:lnSpc>
                <a:spcPct val="80000"/>
              </a:lnSpc>
              <a:spcBef>
                <a:spcPts val="5"/>
              </a:spcBef>
            </a:pPr>
            <a:r>
              <a:rPr sz="2700" dirty="0">
                <a:latin typeface="Arial"/>
                <a:cs typeface="Arial"/>
              </a:rPr>
              <a:t>bacteria, specifically staphylococci. </a:t>
            </a:r>
            <a:r>
              <a:rPr sz="2700" spc="-5" dirty="0">
                <a:latin typeface="Arial"/>
                <a:cs typeface="Arial"/>
              </a:rPr>
              <a:t>Common  </a:t>
            </a:r>
            <a:r>
              <a:rPr sz="2700" dirty="0">
                <a:latin typeface="Arial"/>
                <a:cs typeface="Arial"/>
              </a:rPr>
              <a:t>localisations </a:t>
            </a:r>
            <a:r>
              <a:rPr sz="2700" spc="-5" dirty="0">
                <a:latin typeface="Arial"/>
                <a:cs typeface="Arial"/>
              </a:rPr>
              <a:t>are </a:t>
            </a:r>
            <a:r>
              <a:rPr sz="2700" dirty="0">
                <a:latin typeface="Arial"/>
                <a:cs typeface="Arial"/>
              </a:rPr>
              <a:t>the face, the trunk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dirty="0">
                <a:latin typeface="Arial"/>
                <a:cs typeface="Arial"/>
              </a:rPr>
              <a:t>the  buttocks, but </a:t>
            </a:r>
            <a:r>
              <a:rPr sz="2700" spc="-5" dirty="0">
                <a:latin typeface="Arial"/>
                <a:cs typeface="Arial"/>
              </a:rPr>
              <a:t>any </a:t>
            </a:r>
            <a:r>
              <a:rPr sz="2700" dirty="0">
                <a:latin typeface="Arial"/>
                <a:cs typeface="Arial"/>
              </a:rPr>
              <a:t>skin </a:t>
            </a:r>
            <a:r>
              <a:rPr sz="2700" spc="-5" dirty="0">
                <a:latin typeface="Arial"/>
                <a:cs typeface="Arial"/>
              </a:rPr>
              <a:t>area with hair </a:t>
            </a:r>
            <a:r>
              <a:rPr sz="2700" dirty="0">
                <a:latin typeface="Arial"/>
                <a:cs typeface="Arial"/>
              </a:rPr>
              <a:t>follicles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may</a:t>
            </a:r>
          </a:p>
          <a:p>
            <a:pPr marL="396240" indent="-320040">
              <a:lnSpc>
                <a:spcPct val="100000"/>
              </a:lnSpc>
              <a:spcBef>
                <a:spcPts val="5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95605" algn="l"/>
                <a:tab pos="396240" algn="l"/>
              </a:tabLst>
            </a:pPr>
            <a:r>
              <a:rPr sz="2700" spc="-5" dirty="0">
                <a:latin typeface="Arial"/>
                <a:cs typeface="Arial"/>
              </a:rPr>
              <a:t>be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affected</a:t>
            </a:r>
            <a:r>
              <a:rPr sz="2700" spc="-5" dirty="0" smtClean="0">
                <a:latin typeface="Arial"/>
                <a:cs typeface="Arial"/>
              </a:rPr>
              <a:t>.</a:t>
            </a:r>
            <a:endParaRPr sz="3450" dirty="0">
              <a:latin typeface="Arial"/>
              <a:cs typeface="Arial"/>
            </a:endParaRPr>
          </a:p>
          <a:p>
            <a:pPr marL="396240" marR="300990" indent="-320040">
              <a:lnSpc>
                <a:spcPct val="80000"/>
              </a:lnSpc>
              <a:spcBef>
                <a:spcPts val="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95605" algn="l"/>
                <a:tab pos="396240" algn="l"/>
              </a:tabLst>
            </a:pPr>
            <a:r>
              <a:rPr sz="2700" dirty="0">
                <a:latin typeface="Arial"/>
                <a:cs typeface="Arial"/>
              </a:rPr>
              <a:t>In </a:t>
            </a:r>
            <a:r>
              <a:rPr sz="2700" spc="-15" dirty="0">
                <a:latin typeface="Arial"/>
                <a:cs typeface="Arial"/>
              </a:rPr>
              <a:t>HIV-infected </a:t>
            </a:r>
            <a:r>
              <a:rPr sz="2700" spc="-5" dirty="0">
                <a:latin typeface="Arial"/>
                <a:cs typeface="Arial"/>
              </a:rPr>
              <a:t>patients gram negative </a:t>
            </a:r>
            <a:r>
              <a:rPr sz="2700" dirty="0">
                <a:latin typeface="Arial"/>
                <a:cs typeface="Arial"/>
              </a:rPr>
              <a:t>bacteria  </a:t>
            </a:r>
            <a:r>
              <a:rPr sz="2700" spc="-5" dirty="0">
                <a:latin typeface="Arial"/>
                <a:cs typeface="Arial"/>
              </a:rPr>
              <a:t>may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be</a:t>
            </a:r>
            <a:endParaRPr sz="2700" dirty="0">
              <a:latin typeface="Arial"/>
              <a:cs typeface="Arial"/>
            </a:endParaRPr>
          </a:p>
          <a:p>
            <a:pPr marL="396240" marR="1177290" indent="-320040">
              <a:lnSpc>
                <a:spcPts val="2590"/>
              </a:lnSpc>
              <a:spcBef>
                <a:spcPts val="6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95605" algn="l"/>
                <a:tab pos="396240" algn="l"/>
              </a:tabLst>
            </a:pPr>
            <a:r>
              <a:rPr sz="2700" spc="-5" dirty="0">
                <a:latin typeface="Arial"/>
                <a:cs typeface="Arial"/>
              </a:rPr>
              <a:t>implicated or </a:t>
            </a:r>
            <a:r>
              <a:rPr sz="2700" dirty="0">
                <a:latin typeface="Arial"/>
                <a:cs typeface="Arial"/>
              </a:rPr>
              <a:t>yeast infections,</a:t>
            </a:r>
            <a:r>
              <a:rPr sz="2700" spc="-8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particularly  pityrosporon.</a:t>
            </a:r>
          </a:p>
          <a:p>
            <a:pPr marL="396240" marR="167005" indent="-320040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95605" algn="l"/>
                <a:tab pos="396240" algn="l"/>
              </a:tabLst>
            </a:pPr>
            <a:r>
              <a:rPr sz="2700" spc="-5" dirty="0">
                <a:latin typeface="Arial"/>
                <a:cs typeface="Arial"/>
              </a:rPr>
              <a:t>Folliculitis </a:t>
            </a:r>
            <a:r>
              <a:rPr sz="270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be mild and </a:t>
            </a:r>
            <a:r>
              <a:rPr sz="2700" dirty="0">
                <a:latin typeface="Arial"/>
                <a:cs typeface="Arial"/>
              </a:rPr>
              <a:t>superficial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dirty="0">
                <a:latin typeface="Arial"/>
                <a:cs typeface="Arial"/>
              </a:rPr>
              <a:t>severe  </a:t>
            </a:r>
            <a:r>
              <a:rPr sz="2700" spc="-5" dirty="0">
                <a:latin typeface="Arial"/>
                <a:cs typeface="Arial"/>
              </a:rPr>
              <a:t>and deep, </a:t>
            </a:r>
            <a:r>
              <a:rPr sz="2700" dirty="0">
                <a:latin typeface="Arial"/>
                <a:cs typeface="Arial"/>
              </a:rPr>
              <a:t>it </a:t>
            </a:r>
            <a:r>
              <a:rPr sz="2700" spc="-10" dirty="0">
                <a:latin typeface="Arial"/>
                <a:cs typeface="Arial"/>
              </a:rPr>
              <a:t>may </a:t>
            </a:r>
            <a:r>
              <a:rPr sz="2700" spc="-5" dirty="0">
                <a:latin typeface="Arial"/>
                <a:cs typeface="Arial"/>
              </a:rPr>
              <a:t>become widespread and </a:t>
            </a:r>
            <a:r>
              <a:rPr sz="2700" dirty="0">
                <a:latin typeface="Arial"/>
                <a:cs typeface="Arial"/>
              </a:rPr>
              <a:t>very  refractive to </a:t>
            </a:r>
            <a:r>
              <a:rPr sz="2700" spc="-190" dirty="0">
                <a:latin typeface="Arial"/>
                <a:cs typeface="Arial"/>
              </a:rPr>
              <a:t>treatm</a:t>
            </a:r>
            <a:r>
              <a:rPr sz="2100" spc="-284" baseline="39682" dirty="0">
                <a:solidFill>
                  <a:srgbClr val="775F54"/>
                </a:solidFill>
                <a:latin typeface="Arial"/>
                <a:cs typeface="Arial"/>
              </a:rPr>
              <a:t>L </a:t>
            </a:r>
            <a:r>
              <a:rPr sz="2100" spc="-682" baseline="39682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700" spc="-455" dirty="0">
                <a:latin typeface="Arial"/>
                <a:cs typeface="Arial"/>
              </a:rPr>
              <a:t>e</a:t>
            </a:r>
            <a:r>
              <a:rPr sz="2100" spc="-682" baseline="39682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700" spc="-455" dirty="0">
                <a:latin typeface="Arial"/>
                <a:cs typeface="Arial"/>
              </a:rPr>
              <a:t>n</a:t>
            </a:r>
            <a:r>
              <a:rPr sz="2100" spc="-682" baseline="39682" dirty="0">
                <a:solidFill>
                  <a:srgbClr val="775F54"/>
                </a:solidFill>
                <a:latin typeface="Arial"/>
                <a:cs typeface="Arial"/>
              </a:rPr>
              <a:t>ee</a:t>
            </a:r>
            <a:r>
              <a:rPr sz="2700" spc="-455" dirty="0">
                <a:latin typeface="Arial"/>
                <a:cs typeface="Arial"/>
              </a:rPr>
              <a:t>t</a:t>
            </a:r>
            <a:r>
              <a:rPr sz="2100" spc="-682" baseline="39682" dirty="0">
                <a:solidFill>
                  <a:srgbClr val="775F54"/>
                </a:solidFill>
                <a:latin typeface="Arial"/>
                <a:cs typeface="Arial"/>
              </a:rPr>
              <a:t>tw</a:t>
            </a:r>
            <a:r>
              <a:rPr sz="2700" spc="-455" dirty="0">
                <a:latin typeface="Arial"/>
                <a:cs typeface="Arial"/>
              </a:rPr>
              <a:t>i</a:t>
            </a:r>
            <a:r>
              <a:rPr sz="2100" spc="-682" baseline="39682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700" spc="-455" dirty="0">
                <a:latin typeface="Arial"/>
                <a:cs typeface="Arial"/>
              </a:rPr>
              <a:t>n</a:t>
            </a:r>
            <a:r>
              <a:rPr sz="2100" spc="-682" baseline="39682" dirty="0">
                <a:solidFill>
                  <a:srgbClr val="775F54"/>
                </a:solidFill>
                <a:latin typeface="Arial"/>
                <a:cs typeface="Arial"/>
              </a:rPr>
              <a:t>-</a:t>
            </a:r>
            <a:r>
              <a:rPr sz="2100" spc="-7" baseline="39682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2700" spc="-484" dirty="0">
                <a:latin typeface="Arial"/>
                <a:cs typeface="Arial"/>
              </a:rPr>
              <a:t>i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h</a:t>
            </a:r>
            <a:r>
              <a:rPr sz="2700" spc="-484" dirty="0">
                <a:latin typeface="Arial"/>
                <a:cs typeface="Arial"/>
              </a:rPr>
              <a:t>m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arm</a:t>
            </a:r>
            <a:r>
              <a:rPr sz="2700" spc="-484" dirty="0">
                <a:latin typeface="Arial"/>
                <a:cs typeface="Arial"/>
              </a:rPr>
              <a:t>m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aco</a:t>
            </a:r>
            <a:r>
              <a:rPr sz="2700" spc="-484" dirty="0">
                <a:latin typeface="Arial"/>
                <a:cs typeface="Arial"/>
              </a:rPr>
              <a:t>u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lo</a:t>
            </a:r>
            <a:r>
              <a:rPr sz="2700" spc="-484" dirty="0">
                <a:latin typeface="Arial"/>
                <a:cs typeface="Arial"/>
              </a:rPr>
              <a:t>n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gis</a:t>
            </a:r>
            <a:r>
              <a:rPr sz="2700" spc="-484" dirty="0">
                <a:latin typeface="Arial"/>
                <a:cs typeface="Arial"/>
              </a:rPr>
              <a:t>o</a:t>
            </a:r>
            <a:r>
              <a:rPr sz="2100" spc="-727" baseline="39682" dirty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2100" spc="509" baseline="39682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suppressed  patients.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0" y="1500212"/>
            <a:ext cx="4714875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8845" y="87884"/>
            <a:ext cx="346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FOLLICULITIS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845" y="87884"/>
            <a:ext cx="3465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FOLLICULITIS</a:t>
            </a:r>
          </a:p>
        </p:txBody>
      </p:sp>
      <p:sp>
        <p:nvSpPr>
          <p:cNvPr id="3" name="object 3"/>
          <p:cNvSpPr/>
          <p:nvPr/>
        </p:nvSpPr>
        <p:spPr>
          <a:xfrm>
            <a:off x="214287" y="1785873"/>
            <a:ext cx="4714875" cy="3090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0" y="1928748"/>
            <a:ext cx="2913888" cy="2913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701922" y="6323303"/>
            <a:ext cx="225107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endParaRPr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7908" y="87884"/>
            <a:ext cx="62661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25" dirty="0"/>
              <a:t> </a:t>
            </a:r>
            <a:r>
              <a:rPr dirty="0"/>
              <a:t>folliculitis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587" y="1535328"/>
            <a:ext cx="7928609" cy="52082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835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- Stop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vaseline!</a:t>
            </a:r>
            <a:endParaRPr sz="2200">
              <a:latin typeface="Arial"/>
              <a:cs typeface="Arial"/>
            </a:endParaRPr>
          </a:p>
          <a:p>
            <a:pPr marL="383540" indent="-320040">
              <a:lnSpc>
                <a:spcPts val="2375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- For itchiness use calamine or </a:t>
            </a:r>
            <a:r>
              <a:rPr sz="2200" dirty="0">
                <a:latin typeface="Arial"/>
                <a:cs typeface="Arial"/>
              </a:rPr>
              <a:t>phenol-zinc </a:t>
            </a:r>
            <a:r>
              <a:rPr sz="2200" spc="-5" dirty="0">
                <a:latin typeface="Arial"/>
                <a:cs typeface="Arial"/>
              </a:rPr>
              <a:t>lotion as often</a:t>
            </a:r>
            <a:r>
              <a:rPr sz="2200" spc="1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as</a:t>
            </a:r>
            <a:endParaRPr sz="2200">
              <a:latin typeface="Arial"/>
              <a:cs typeface="Arial"/>
            </a:endParaRPr>
          </a:p>
          <a:p>
            <a:pPr marL="383540">
              <a:lnSpc>
                <a:spcPts val="2375"/>
              </a:lnSpc>
            </a:pPr>
            <a:r>
              <a:rPr sz="2200" spc="-20" dirty="0">
                <a:latin typeface="Arial"/>
                <a:cs typeface="Arial"/>
              </a:rPr>
              <a:t>necessary.</a:t>
            </a:r>
            <a:endParaRPr sz="2200">
              <a:latin typeface="Arial"/>
              <a:cs typeface="Arial"/>
            </a:endParaRPr>
          </a:p>
          <a:p>
            <a:pPr marL="383540" marR="28448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- Mild forms: Dress or bathe with potassium permanganate  solution 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betadine</a:t>
            </a:r>
            <a:endParaRPr sz="2200">
              <a:latin typeface="Arial"/>
              <a:cs typeface="Arial"/>
            </a:endParaRPr>
          </a:p>
          <a:p>
            <a:pPr marL="3835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or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chlorhexidine.</a:t>
            </a:r>
            <a:endParaRPr sz="2200">
              <a:latin typeface="Arial"/>
              <a:cs typeface="Arial"/>
            </a:endParaRPr>
          </a:p>
          <a:p>
            <a:pPr marL="383540" marR="2986405" indent="-320040">
              <a:lnSpc>
                <a:spcPts val="2110"/>
              </a:lnSpc>
              <a:spcBef>
                <a:spcPts val="6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- Severe bacterial forms: oral  </a:t>
            </a:r>
            <a:r>
              <a:rPr sz="2200" dirty="0">
                <a:latin typeface="Arial"/>
                <a:cs typeface="Arial"/>
              </a:rPr>
              <a:t>cloxacillin, </a:t>
            </a:r>
            <a:r>
              <a:rPr sz="2200" spc="-5" dirty="0">
                <a:latin typeface="Arial"/>
                <a:cs typeface="Arial"/>
              </a:rPr>
              <a:t>erythromycin,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doxycycline</a:t>
            </a:r>
            <a:endParaRPr sz="2200">
              <a:latin typeface="Arial"/>
              <a:cs typeface="Arial"/>
            </a:endParaRPr>
          </a:p>
          <a:p>
            <a:pPr marL="383540" indent="-320040">
              <a:lnSpc>
                <a:spcPct val="100000"/>
              </a:lnSpc>
              <a:spcBef>
                <a:spcPts val="19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or tetracycline </a:t>
            </a:r>
            <a:r>
              <a:rPr sz="2200" dirty="0">
                <a:latin typeface="Arial"/>
                <a:cs typeface="Arial"/>
              </a:rPr>
              <a:t>for 7-10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days.</a:t>
            </a:r>
            <a:endParaRPr sz="2200">
              <a:latin typeface="Arial"/>
              <a:cs typeface="Arial"/>
            </a:endParaRPr>
          </a:p>
          <a:p>
            <a:pPr marL="383540" marR="37401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- Pityrosporon </a:t>
            </a:r>
            <a:r>
              <a:rPr sz="2200" dirty="0">
                <a:latin typeface="Arial"/>
                <a:cs typeface="Arial"/>
              </a:rPr>
              <a:t>folliculitis: </a:t>
            </a:r>
            <a:r>
              <a:rPr sz="2200" spc="-5" dirty="0">
                <a:latin typeface="Arial"/>
                <a:cs typeface="Arial"/>
              </a:rPr>
              <a:t>an imidazole cream twice daily is  usually</a:t>
            </a:r>
            <a:endParaRPr sz="2200">
              <a:latin typeface="Arial"/>
              <a:cs typeface="Arial"/>
            </a:endParaRPr>
          </a:p>
          <a:p>
            <a:pPr marL="383540" indent="-320040">
              <a:lnSpc>
                <a:spcPct val="100000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effective.</a:t>
            </a:r>
            <a:endParaRPr sz="2200">
              <a:latin typeface="Arial"/>
              <a:cs typeface="Arial"/>
            </a:endParaRPr>
          </a:p>
          <a:p>
            <a:pPr marL="383540" marR="66675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</a:tabLst>
            </a:pPr>
            <a:r>
              <a:rPr sz="2200" spc="-5" dirty="0">
                <a:latin typeface="Arial"/>
                <a:cs typeface="Arial"/>
              </a:rPr>
              <a:t>If severe add ketaconazole 200 mg once daily for 1 to 3  weeks.</a:t>
            </a:r>
            <a:endParaRPr sz="2200">
              <a:latin typeface="Arial"/>
              <a:cs typeface="Arial"/>
            </a:endParaRPr>
          </a:p>
          <a:p>
            <a:pPr marL="383540" marR="1226820" indent="-320040">
              <a:lnSpc>
                <a:spcPct val="80000"/>
              </a:lnSpc>
              <a:spcBef>
                <a:spcPts val="71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82905" algn="l"/>
                <a:tab pos="383540" algn="l"/>
                <a:tab pos="5450840" algn="l"/>
              </a:tabLst>
            </a:pPr>
            <a:r>
              <a:rPr sz="2200" spc="-5" dirty="0">
                <a:latin typeface="Arial"/>
                <a:cs typeface="Arial"/>
              </a:rPr>
              <a:t>-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Im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5" dirty="0">
                <a:latin typeface="Arial"/>
                <a:cs typeface="Arial"/>
              </a:rPr>
              <a:t>un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ppre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100" spc="-997" baseline="-27777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200" spc="-245" dirty="0">
                <a:latin typeface="Arial"/>
                <a:cs typeface="Arial"/>
              </a:rPr>
              <a:t>p</a:t>
            </a:r>
            <a:r>
              <a:rPr sz="2100" spc="-1402" baseline="-27777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200" spc="-300" dirty="0">
                <a:latin typeface="Arial"/>
                <a:cs typeface="Arial"/>
              </a:rPr>
              <a:t>a</a:t>
            </a:r>
            <a:r>
              <a:rPr sz="2100" spc="-1080" baseline="-27777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-409" dirty="0">
                <a:latin typeface="Arial"/>
                <a:cs typeface="Arial"/>
              </a:rPr>
              <a:t>i</a:t>
            </a:r>
            <a:r>
              <a:rPr sz="2100" spc="-569" baseline="-27777" dirty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2200" spc="-850" dirty="0">
                <a:latin typeface="Arial"/>
                <a:cs typeface="Arial"/>
              </a:rPr>
              <a:t>e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2100" spc="-487" baseline="-27777" dirty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2200" spc="-900" dirty="0">
                <a:latin typeface="Arial"/>
                <a:cs typeface="Arial"/>
              </a:rPr>
              <a:t>n</a:t>
            </a:r>
            <a:r>
              <a:rPr sz="2100" spc="-187" baseline="-27777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2200" spc="-515" dirty="0">
                <a:latin typeface="Arial"/>
                <a:cs typeface="Arial"/>
              </a:rPr>
              <a:t>t</a:t>
            </a:r>
            <a:r>
              <a:rPr sz="2100" spc="-412" baseline="-27777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200" spc="-830" dirty="0">
                <a:latin typeface="Arial"/>
                <a:cs typeface="Arial"/>
              </a:rPr>
              <a:t>s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-</a:t>
            </a:r>
            <a:r>
              <a:rPr sz="2100" spc="-7" baseline="-27777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100" spc="-525" baseline="-27777" dirty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2200" spc="-1490" dirty="0">
                <a:latin typeface="Arial"/>
                <a:cs typeface="Arial"/>
              </a:rPr>
              <a:t>m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h</a:t>
            </a:r>
            <a:r>
              <a:rPr sz="2100" spc="-120" baseline="-27777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200" spc="-1150" dirty="0">
                <a:latin typeface="Arial"/>
                <a:cs typeface="Arial"/>
              </a:rPr>
              <a:t>a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r</a:t>
            </a:r>
            <a:r>
              <a:rPr sz="2100" spc="-742" baseline="-27777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2200" spc="-620" dirty="0">
                <a:latin typeface="Arial"/>
                <a:cs typeface="Arial"/>
              </a:rPr>
              <a:t>y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2100" spc="-367" baseline="-27777" dirty="0">
                <a:solidFill>
                  <a:srgbClr val="775F54"/>
                </a:solidFill>
                <a:latin typeface="Arial"/>
                <a:cs typeface="Arial"/>
              </a:rPr>
              <a:t>c</a:t>
            </a:r>
            <a:r>
              <a:rPr sz="2200" spc="-980" dirty="0">
                <a:latin typeface="Arial"/>
                <a:cs typeface="Arial"/>
              </a:rPr>
              <a:t>n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o</a:t>
            </a:r>
            <a:r>
              <a:rPr sz="2100" spc="-179" baseline="-27777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2200" spc="-1110" dirty="0">
                <a:latin typeface="Arial"/>
                <a:cs typeface="Arial"/>
              </a:rPr>
              <a:t>e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o</a:t>
            </a:r>
            <a:r>
              <a:rPr sz="2100" spc="-690" baseline="-27777" dirty="0">
                <a:solidFill>
                  <a:srgbClr val="775F54"/>
                </a:solidFill>
                <a:latin typeface="Arial"/>
                <a:cs typeface="Arial"/>
              </a:rPr>
              <a:t>g</a:t>
            </a:r>
            <a:r>
              <a:rPr sz="2200" spc="-770" dirty="0">
                <a:latin typeface="Arial"/>
                <a:cs typeface="Arial"/>
              </a:rPr>
              <a:t>e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i</a:t>
            </a:r>
            <a:r>
              <a:rPr sz="2100" spc="-375" baseline="-27777" dirty="0">
                <a:solidFill>
                  <a:srgbClr val="775F54"/>
                </a:solidFill>
                <a:latin typeface="Arial"/>
                <a:cs typeface="Arial"/>
              </a:rPr>
              <a:t>s</a:t>
            </a:r>
            <a:r>
              <a:rPr sz="2200" spc="-980" dirty="0">
                <a:latin typeface="Arial"/>
                <a:cs typeface="Arial"/>
              </a:rPr>
              <a:t>d</a:t>
            </a:r>
            <a:r>
              <a:rPr sz="2100" baseline="-27777" dirty="0">
                <a:solidFill>
                  <a:srgbClr val="775F54"/>
                </a:solidFill>
                <a:latin typeface="Arial"/>
                <a:cs typeface="Arial"/>
              </a:rPr>
              <a:t>t	</a:t>
            </a:r>
            <a:r>
              <a:rPr sz="2200" spc="-5" dirty="0">
                <a:latin typeface="Arial"/>
                <a:cs typeface="Arial"/>
              </a:rPr>
              <a:t>pro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on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5" dirty="0">
                <a:latin typeface="Arial"/>
                <a:cs typeface="Arial"/>
              </a:rPr>
              <a:t>ed  treatment.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169" y="0"/>
            <a:ext cx="6673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FOLLICULITIS</a:t>
            </a:r>
            <a:r>
              <a:rPr spc="-40" dirty="0"/>
              <a:t> </a:t>
            </a:r>
            <a:r>
              <a:rPr spc="-5" dirty="0"/>
              <a:t>KELOIDALIS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287" y="392633"/>
            <a:ext cx="8061959" cy="6191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775F54"/>
                </a:solidFill>
                <a:latin typeface="Arial"/>
                <a:cs typeface="Arial"/>
              </a:rPr>
              <a:t>NUCHAE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250">
              <a:latin typeface="Arial"/>
              <a:cs typeface="Arial"/>
            </a:endParaRPr>
          </a:p>
          <a:p>
            <a:pPr marL="370840" marR="407034" indent="-320040">
              <a:lnSpc>
                <a:spcPct val="100000"/>
              </a:lnSpc>
              <a:buClr>
                <a:srgbClr val="DD8046"/>
              </a:buClr>
              <a:buSzPct val="60344"/>
              <a:buFont typeface="Wingdings"/>
              <a:buChar char=""/>
              <a:tabLst>
                <a:tab pos="370840" algn="l"/>
              </a:tabLst>
            </a:pPr>
            <a:r>
              <a:rPr sz="2900" dirty="0">
                <a:latin typeface="Arial"/>
                <a:cs typeface="Arial"/>
              </a:rPr>
              <a:t>This literally means "keloid-forming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folliculitis  of the neck". It may start after the neck is  shaved. It is a common condition in African  males.</a:t>
            </a:r>
            <a:endParaRPr sz="2900">
              <a:latin typeface="Arial"/>
              <a:cs typeface="Arial"/>
            </a:endParaRPr>
          </a:p>
          <a:p>
            <a:pPr marL="370840" marR="431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70840" algn="l"/>
              </a:tabLst>
            </a:pPr>
            <a:r>
              <a:rPr sz="2900" dirty="0">
                <a:latin typeface="Arial"/>
                <a:cs typeface="Arial"/>
              </a:rPr>
              <a:t>A deep folliculitis, usually caused by  staphylococci progresses to a chronic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fibrosing  folliculitis </a:t>
            </a:r>
            <a:r>
              <a:rPr sz="2900" spc="5" dirty="0">
                <a:latin typeface="Arial"/>
                <a:cs typeface="Arial"/>
              </a:rPr>
              <a:t>and </a:t>
            </a:r>
            <a:r>
              <a:rPr sz="2900" dirty="0">
                <a:latin typeface="Arial"/>
                <a:cs typeface="Arial"/>
              </a:rPr>
              <a:t>peri-folliculitis. Keloidal scars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are  produced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in</a:t>
            </a:r>
            <a:endParaRPr sz="2900">
              <a:latin typeface="Arial"/>
              <a:cs typeface="Arial"/>
            </a:endParaRPr>
          </a:p>
          <a:p>
            <a:pPr marL="370840" indent="-320040">
              <a:lnSpc>
                <a:spcPct val="100000"/>
              </a:lnSpc>
              <a:spcBef>
                <a:spcPts val="71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70840" algn="l"/>
              </a:tabLst>
            </a:pPr>
            <a:r>
              <a:rPr sz="2900" dirty="0">
                <a:latin typeface="Arial"/>
                <a:cs typeface="Arial"/>
              </a:rPr>
              <a:t>the deeper cutaneous tissue. New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papules</a:t>
            </a:r>
            <a:endParaRPr sz="2900">
              <a:latin typeface="Arial"/>
              <a:cs typeface="Arial"/>
            </a:endParaRPr>
          </a:p>
          <a:p>
            <a:pPr marL="370840" marR="585470">
              <a:lnSpc>
                <a:spcPct val="76100"/>
              </a:lnSpc>
              <a:spcBef>
                <a:spcPts val="830"/>
              </a:spcBef>
            </a:pPr>
            <a:r>
              <a:rPr sz="2900" dirty="0">
                <a:latin typeface="Arial"/>
                <a:cs typeface="Arial"/>
              </a:rPr>
              <a:t>and pustules occur at the rims of the</a:t>
            </a:r>
            <a:r>
              <a:rPr sz="2900" spc="-1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keloid.  </a:t>
            </a:r>
            <a:r>
              <a:rPr sz="4350" baseline="-16283" dirty="0">
                <a:latin typeface="Arial"/>
                <a:cs typeface="Arial"/>
              </a:rPr>
              <a:t>The</a:t>
            </a:r>
            <a:r>
              <a:rPr sz="4350" spc="-52" baseline="-16283" dirty="0">
                <a:latin typeface="Arial"/>
                <a:cs typeface="Arial"/>
              </a:rPr>
              <a:t> </a:t>
            </a:r>
            <a:r>
              <a:rPr sz="4350" baseline="-16283" dirty="0">
                <a:latin typeface="Arial"/>
                <a:cs typeface="Arial"/>
              </a:rPr>
              <a:t>co</a:t>
            </a:r>
            <a:r>
              <a:rPr sz="4350" spc="7" baseline="-16283" dirty="0">
                <a:latin typeface="Arial"/>
                <a:cs typeface="Arial"/>
              </a:rPr>
              <a:t>u</a:t>
            </a:r>
            <a:r>
              <a:rPr sz="4350" baseline="-16283" dirty="0">
                <a:latin typeface="Arial"/>
                <a:cs typeface="Arial"/>
              </a:rPr>
              <a:t>rse</a:t>
            </a:r>
            <a:r>
              <a:rPr sz="4350" spc="-52" baseline="-16283" dirty="0">
                <a:latin typeface="Arial"/>
                <a:cs typeface="Arial"/>
              </a:rPr>
              <a:t> </a:t>
            </a:r>
            <a:r>
              <a:rPr sz="4350" baseline="-16283" dirty="0">
                <a:latin typeface="Arial"/>
                <a:cs typeface="Arial"/>
              </a:rPr>
              <a:t>is v</a:t>
            </a:r>
            <a:r>
              <a:rPr sz="4350" spc="-97" baseline="-16283" dirty="0">
                <a:latin typeface="Arial"/>
                <a:cs typeface="Arial"/>
              </a:rPr>
              <a:t>e</a:t>
            </a:r>
            <a:r>
              <a:rPr sz="1400" spc="-720" dirty="0">
                <a:solidFill>
                  <a:srgbClr val="775F54"/>
                </a:solidFill>
                <a:latin typeface="Arial"/>
                <a:cs typeface="Arial"/>
              </a:rPr>
              <a:t>L</a:t>
            </a:r>
            <a:r>
              <a:rPr sz="4350" spc="7" baseline="-16283" dirty="0">
                <a:latin typeface="Arial"/>
                <a:cs typeface="Arial"/>
              </a:rPr>
              <a:t>r</a:t>
            </a:r>
            <a:r>
              <a:rPr sz="4350" spc="-2085" baseline="-16283" dirty="0"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775F54"/>
                </a:solidFill>
                <a:latin typeface="Arial"/>
                <a:cs typeface="Arial"/>
              </a:rPr>
              <a:t>Mw</a:t>
            </a:r>
            <a:r>
              <a:rPr sz="4350" spc="-2197" baseline="-16283" dirty="0"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1400" spc="-100" dirty="0">
                <a:solidFill>
                  <a:srgbClr val="775F54"/>
                </a:solidFill>
                <a:latin typeface="Arial"/>
                <a:cs typeface="Arial"/>
              </a:rPr>
              <a:t>e</a:t>
            </a:r>
            <a:r>
              <a:rPr sz="4350" spc="-2272" baseline="-16283" dirty="0"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775F54"/>
                </a:solidFill>
                <a:latin typeface="Arial"/>
                <a:cs typeface="Arial"/>
              </a:rPr>
              <a:t>w</a:t>
            </a:r>
            <a:r>
              <a:rPr sz="1400" spc="-655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4350" spc="-472" baseline="-16283" dirty="0">
                <a:latin typeface="Arial"/>
                <a:cs typeface="Arial"/>
              </a:rPr>
              <a:t>r</a:t>
            </a:r>
            <a:r>
              <a:rPr sz="1400" spc="-150" dirty="0">
                <a:solidFill>
                  <a:srgbClr val="775F54"/>
                </a:solidFill>
                <a:latin typeface="Arial"/>
                <a:cs typeface="Arial"/>
              </a:rPr>
              <a:t>-</a:t>
            </a:r>
            <a:r>
              <a:rPr sz="4350" spc="-1627" baseline="-16283" dirty="0"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P</a:t>
            </a:r>
            <a:r>
              <a:rPr sz="1400" spc="-640" dirty="0">
                <a:solidFill>
                  <a:srgbClr val="775F54"/>
                </a:solidFill>
                <a:latin typeface="Arial"/>
                <a:cs typeface="Arial"/>
              </a:rPr>
              <a:t>h</a:t>
            </a:r>
            <a:r>
              <a:rPr sz="4350" spc="-1470" baseline="-16283" dirty="0"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1400" spc="-265" dirty="0">
                <a:solidFill>
                  <a:srgbClr val="775F54"/>
                </a:solidFill>
                <a:latin typeface="Arial"/>
                <a:cs typeface="Arial"/>
              </a:rPr>
              <a:t>r</a:t>
            </a:r>
            <a:r>
              <a:rPr sz="4350" spc="-577" baseline="-16283" dirty="0">
                <a:latin typeface="Arial"/>
                <a:cs typeface="Arial"/>
              </a:rPr>
              <a:t>i</a:t>
            </a:r>
            <a:r>
              <a:rPr sz="1400" spc="-790" dirty="0">
                <a:solidFill>
                  <a:srgbClr val="775F54"/>
                </a:solidFill>
                <a:latin typeface="Arial"/>
                <a:cs typeface="Arial"/>
              </a:rPr>
              <a:t>m</a:t>
            </a:r>
            <a:r>
              <a:rPr sz="4350" spc="-1012" baseline="-16283" dirty="0">
                <a:latin typeface="Arial"/>
                <a:cs typeface="Arial"/>
              </a:rPr>
              <a:t>c</a:t>
            </a:r>
            <a:r>
              <a:rPr sz="1400" spc="-110" dirty="0">
                <a:solidFill>
                  <a:srgbClr val="775F54"/>
                </a:solidFill>
                <a:latin typeface="Arial"/>
                <a:cs typeface="Arial"/>
              </a:rPr>
              <a:t>a</a:t>
            </a:r>
            <a:r>
              <a:rPr sz="4350" spc="-1057" baseline="-16283" dirty="0"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775F54"/>
                </a:solidFill>
                <a:latin typeface="Arial"/>
                <a:cs typeface="Arial"/>
              </a:rPr>
              <a:t>cologist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FOLLICULITIS</a:t>
            </a:r>
            <a:r>
              <a:rPr spc="-85" dirty="0"/>
              <a:t> </a:t>
            </a:r>
            <a:r>
              <a:rPr spc="-5" dirty="0"/>
              <a:t>KELOIDALIS  </a:t>
            </a:r>
            <a:r>
              <a:rPr spc="-15" dirty="0"/>
              <a:t>NUCHAE</a:t>
            </a:r>
          </a:p>
        </p:txBody>
      </p:sp>
      <p:sp>
        <p:nvSpPr>
          <p:cNvPr id="3" name="object 3"/>
          <p:cNvSpPr/>
          <p:nvPr/>
        </p:nvSpPr>
        <p:spPr>
          <a:xfrm>
            <a:off x="626414" y="1237107"/>
            <a:ext cx="8017509" cy="5620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L </a:t>
            </a:r>
            <a:r>
              <a:rPr spc="-5" dirty="0"/>
              <a:t>Mweetwa-</a:t>
            </a:r>
            <a:r>
              <a:rPr spc="-140" dirty="0"/>
              <a:t> </a:t>
            </a:r>
            <a:r>
              <a:rPr dirty="0"/>
              <a:t>Pharmacologist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16129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FOLLICULITIS</a:t>
            </a:r>
            <a:r>
              <a:rPr spc="-85" dirty="0"/>
              <a:t> </a:t>
            </a:r>
            <a:r>
              <a:rPr spc="-5" dirty="0"/>
              <a:t>KELOIDALIS  </a:t>
            </a:r>
            <a:r>
              <a:rPr spc="-15" dirty="0"/>
              <a:t>NUCHAE</a:t>
            </a:r>
          </a:p>
        </p:txBody>
      </p:sp>
      <p:sp>
        <p:nvSpPr>
          <p:cNvPr id="3" name="object 3"/>
          <p:cNvSpPr/>
          <p:nvPr/>
        </p:nvSpPr>
        <p:spPr>
          <a:xfrm>
            <a:off x="627062" y="1539621"/>
            <a:ext cx="8016875" cy="4971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548" rIns="0" bIns="0" rtlCol="0">
            <a:spAutoFit/>
          </a:bodyPr>
          <a:lstStyle/>
          <a:p>
            <a:pPr marL="2032000" marR="5080" indent="-1004569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Management of</a:t>
            </a:r>
            <a:r>
              <a:rPr spc="-30" dirty="0"/>
              <a:t> </a:t>
            </a:r>
            <a:r>
              <a:rPr dirty="0"/>
              <a:t>folliculitis  keloidalis</a:t>
            </a:r>
            <a:r>
              <a:rPr spc="-35" dirty="0"/>
              <a:t> </a:t>
            </a:r>
            <a:r>
              <a:rPr spc="-5" dirty="0"/>
              <a:t>nuchae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5328"/>
            <a:ext cx="7900034" cy="44951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2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15" dirty="0">
                <a:latin typeface="Arial"/>
                <a:cs typeface="Arial"/>
              </a:rPr>
              <a:t>Treatment </a:t>
            </a:r>
            <a:r>
              <a:rPr sz="2200" spc="-5" dirty="0">
                <a:latin typeface="Arial"/>
                <a:cs typeface="Arial"/>
              </a:rPr>
              <a:t>is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difficult.</a:t>
            </a:r>
            <a:endParaRPr sz="2200">
              <a:latin typeface="Arial"/>
              <a:cs typeface="Arial"/>
            </a:endParaRPr>
          </a:p>
          <a:p>
            <a:pPr marL="332740" marR="179705" indent="-320040">
              <a:lnSpc>
                <a:spcPct val="80000"/>
              </a:lnSpc>
              <a:spcBef>
                <a:spcPts val="70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In active, pustular stages use doxycycline 100 mg twice  daily for 2 weeks up to one month followed by doxycycline  100 mg once daily for 2 weeks up to one month or longer or  other </a:t>
            </a:r>
            <a:r>
              <a:rPr sz="2200" dirty="0">
                <a:latin typeface="Arial"/>
                <a:cs typeface="Arial"/>
              </a:rPr>
              <a:t>long-term </a:t>
            </a:r>
            <a:r>
              <a:rPr sz="2200" spc="-5" dirty="0">
                <a:latin typeface="Arial"/>
                <a:cs typeface="Arial"/>
              </a:rPr>
              <a:t>antibiotics according to sensitivity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tests.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Font typeface="Wingdings"/>
              <a:buChar char=""/>
            </a:pPr>
            <a:endParaRPr sz="2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Excision of scars, with or without skin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grafting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ts val="2375"/>
              </a:lnSpc>
              <a:spcBef>
                <a:spcPts val="18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. Keloids may respond to injections of steroid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suspension</a:t>
            </a:r>
            <a:endParaRPr sz="2200">
              <a:latin typeface="Arial"/>
              <a:cs typeface="Arial"/>
            </a:endParaRPr>
          </a:p>
          <a:p>
            <a:pPr marL="332740">
              <a:lnSpc>
                <a:spcPts val="2375"/>
              </a:lnSpc>
            </a:pPr>
            <a:r>
              <a:rPr sz="2200" spc="-5" dirty="0">
                <a:latin typeface="Arial"/>
                <a:cs typeface="Arial"/>
              </a:rPr>
              <a:t>such as triamcinolone acetonide, 10 mg diluted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1:3</a:t>
            </a:r>
            <a:endParaRPr sz="2200">
              <a:latin typeface="Arial"/>
              <a:cs typeface="Arial"/>
            </a:endParaRPr>
          </a:p>
          <a:p>
            <a:pPr marL="332740" marR="26670" indent="-320040">
              <a:lnSpc>
                <a:spcPts val="2110"/>
              </a:lnSpc>
              <a:spcBef>
                <a:spcPts val="6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to 1:5 with a local anaesthetic, every 2 to 4 weeks for several  months.</a:t>
            </a:r>
            <a:endParaRPr sz="2200">
              <a:latin typeface="Arial"/>
              <a:cs typeface="Arial"/>
            </a:endParaRPr>
          </a:p>
          <a:p>
            <a:pPr marL="332740" marR="5080" indent="-320040">
              <a:lnSpc>
                <a:spcPts val="2110"/>
              </a:lnSpc>
              <a:spcBef>
                <a:spcPts val="7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A strong steroid e.g. betamethasone ointment twice daily on  lesions.</a:t>
            </a:r>
            <a:endParaRPr sz="22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20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Arial"/>
                <a:cs typeface="Arial"/>
              </a:rPr>
              <a:t>- Cryosurgery or lasersurgery may be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helpful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7885" y="87884"/>
            <a:ext cx="3583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ERYTHRASMA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42034"/>
            <a:ext cx="7506970" cy="41738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708660" indent="-320040">
              <a:lnSpc>
                <a:spcPct val="80000"/>
              </a:lnSpc>
              <a:spcBef>
                <a:spcPts val="74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Erythrasma </a:t>
            </a:r>
            <a:r>
              <a:rPr sz="2700" spc="-5" dirty="0">
                <a:latin typeface="Arial"/>
                <a:cs typeface="Arial"/>
              </a:rPr>
              <a:t>is </a:t>
            </a:r>
            <a:r>
              <a:rPr sz="2700" dirty="0">
                <a:latin typeface="Arial"/>
                <a:cs typeface="Arial"/>
              </a:rPr>
              <a:t>caused </a:t>
            </a:r>
            <a:r>
              <a:rPr sz="2700" spc="-5" dirty="0">
                <a:latin typeface="Arial"/>
                <a:cs typeface="Arial"/>
              </a:rPr>
              <a:t>by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Corynebacterium  minutissimum. </a:t>
            </a:r>
            <a:r>
              <a:rPr sz="2700" dirty="0">
                <a:latin typeface="Arial"/>
                <a:cs typeface="Arial"/>
              </a:rPr>
              <a:t>It </a:t>
            </a:r>
            <a:r>
              <a:rPr sz="2700" spc="-5" dirty="0">
                <a:latin typeface="Arial"/>
                <a:cs typeface="Arial"/>
              </a:rPr>
              <a:t>presents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as</a:t>
            </a:r>
            <a:endParaRPr sz="2700">
              <a:latin typeface="Arial"/>
              <a:cs typeface="Arial"/>
            </a:endParaRPr>
          </a:p>
          <a:p>
            <a:pPr marL="332740" marR="132080" indent="-320040">
              <a:lnSpc>
                <a:spcPts val="2590"/>
              </a:lnSpc>
              <a:spcBef>
                <a:spcPts val="68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0" dirty="0">
                <a:latin typeface="Arial"/>
                <a:cs typeface="Arial"/>
              </a:rPr>
              <a:t>dry, </a:t>
            </a:r>
            <a:r>
              <a:rPr sz="2700" dirty="0">
                <a:latin typeface="Arial"/>
                <a:cs typeface="Arial"/>
              </a:rPr>
              <a:t>smooth to </a:t>
            </a:r>
            <a:r>
              <a:rPr sz="2700" spc="-5" dirty="0">
                <a:latin typeface="Arial"/>
                <a:cs typeface="Arial"/>
              </a:rPr>
              <a:t>slightly </a:t>
            </a:r>
            <a:r>
              <a:rPr sz="2700" dirty="0">
                <a:latin typeface="Arial"/>
                <a:cs typeface="Arial"/>
              </a:rPr>
              <a:t>creased </a:t>
            </a:r>
            <a:r>
              <a:rPr sz="2700" spc="-5" dirty="0">
                <a:latin typeface="Arial"/>
                <a:cs typeface="Arial"/>
              </a:rPr>
              <a:t>or </a:t>
            </a:r>
            <a:r>
              <a:rPr sz="2700" spc="-35" dirty="0">
                <a:latin typeface="Arial"/>
                <a:cs typeface="Arial"/>
              </a:rPr>
              <a:t>scaly, </a:t>
            </a:r>
            <a:r>
              <a:rPr sz="2700" spc="-5" dirty="0">
                <a:latin typeface="Arial"/>
                <a:cs typeface="Arial"/>
              </a:rPr>
              <a:t>clearly  demarcated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reddishbrown</a:t>
            </a:r>
            <a:endParaRPr sz="2700">
              <a:latin typeface="Arial"/>
              <a:cs typeface="Arial"/>
            </a:endParaRPr>
          </a:p>
          <a:p>
            <a:pPr marL="332740" marR="652780" indent="-320040">
              <a:lnSpc>
                <a:spcPts val="2590"/>
              </a:lnSpc>
              <a:spcBef>
                <a:spcPts val="70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plaques, in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groins, armpits or under </a:t>
            </a:r>
            <a:r>
              <a:rPr sz="2700" dirty="0">
                <a:latin typeface="Arial"/>
                <a:cs typeface="Arial"/>
              </a:rPr>
              <a:t>the  breasts. It </a:t>
            </a:r>
            <a:r>
              <a:rPr sz="2700" spc="-10" dirty="0">
                <a:latin typeface="Arial"/>
                <a:cs typeface="Arial"/>
              </a:rPr>
              <a:t>may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easily</a:t>
            </a:r>
            <a:endParaRPr sz="2700">
              <a:latin typeface="Arial"/>
              <a:cs typeface="Arial"/>
            </a:endParaRPr>
          </a:p>
          <a:p>
            <a:pPr marL="332740" marR="633095" indent="-320040">
              <a:lnSpc>
                <a:spcPct val="8000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be mistaken for a fungal infection but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direct  </a:t>
            </a:r>
            <a:r>
              <a:rPr sz="2700" dirty="0">
                <a:latin typeface="Arial"/>
                <a:cs typeface="Arial"/>
              </a:rPr>
              <a:t>microscopy </a:t>
            </a:r>
            <a:r>
              <a:rPr sz="2700" spc="-5" dirty="0">
                <a:latin typeface="Arial"/>
                <a:cs typeface="Arial"/>
              </a:rPr>
              <a:t>with </a:t>
            </a:r>
            <a:r>
              <a:rPr sz="2700" dirty="0">
                <a:latin typeface="Arial"/>
                <a:cs typeface="Arial"/>
              </a:rPr>
              <a:t>KOH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is</a:t>
            </a:r>
            <a:endParaRPr sz="2700">
              <a:latin typeface="Arial"/>
              <a:cs typeface="Arial"/>
            </a:endParaRPr>
          </a:p>
          <a:p>
            <a:pPr marL="332740" marR="5080" indent="-320040">
              <a:lnSpc>
                <a:spcPts val="2590"/>
              </a:lnSpc>
              <a:spcBef>
                <a:spcPts val="6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Arial"/>
                <a:cs typeface="Arial"/>
              </a:rPr>
              <a:t>negative </a:t>
            </a:r>
            <a:r>
              <a:rPr sz="2700" dirty="0">
                <a:latin typeface="Arial"/>
                <a:cs typeface="Arial"/>
              </a:rPr>
              <a:t>for </a:t>
            </a:r>
            <a:r>
              <a:rPr sz="2700" spc="-5" dirty="0">
                <a:latin typeface="Arial"/>
                <a:cs typeface="Arial"/>
              </a:rPr>
              <a:t>fungal elements. Lesions show red  </a:t>
            </a:r>
            <a:r>
              <a:rPr sz="2700" dirty="0">
                <a:latin typeface="Arial"/>
                <a:cs typeface="Arial"/>
              </a:rPr>
              <a:t>fluorescence</a:t>
            </a:r>
            <a:r>
              <a:rPr sz="2700" spc="-4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when</a:t>
            </a:r>
            <a:endParaRPr sz="27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Arial"/>
                <a:cs typeface="Arial"/>
              </a:rPr>
              <a:t>viewed </a:t>
            </a:r>
            <a:r>
              <a:rPr sz="2700" spc="-5" dirty="0">
                <a:latin typeface="Arial"/>
                <a:cs typeface="Arial"/>
              </a:rPr>
              <a:t>under </a:t>
            </a:r>
            <a:r>
              <a:rPr sz="2700" spc="-25" dirty="0">
                <a:latin typeface="Arial"/>
                <a:cs typeface="Arial"/>
              </a:rPr>
              <a:t>Wood’s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light.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12522</Words>
  <Application>Microsoft Office PowerPoint</Application>
  <PresentationFormat>On-screen Show (4:3)</PresentationFormat>
  <Paragraphs>1544</Paragraphs>
  <Slides>272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272</vt:i4>
      </vt:variant>
    </vt:vector>
  </HeadingPairs>
  <TitlesOfParts>
    <vt:vector size="273" baseType="lpstr">
      <vt:lpstr>Office Theme</vt:lpstr>
      <vt:lpstr>DERMATO  PHARMACOLOGY</vt:lpstr>
      <vt:lpstr>INTRODUCTION</vt:lpstr>
      <vt:lpstr>Some terms used to describe  skin</vt:lpstr>
      <vt:lpstr>Some terms used to describe  skin</vt:lpstr>
      <vt:lpstr>COMMON SKIN ORGANISMS</vt:lpstr>
      <vt:lpstr>SOME NOTES ON TOPICAL  TREATMENT</vt:lpstr>
      <vt:lpstr>COMMON SKIN INFECTIONS</vt:lpstr>
      <vt:lpstr>ECZEMA</vt:lpstr>
      <vt:lpstr>TYPES OF ECZEMA</vt:lpstr>
      <vt:lpstr>Atopic eczema</vt:lpstr>
      <vt:lpstr>Atopic eczema</vt:lpstr>
      <vt:lpstr>Atopic eczema</vt:lpstr>
      <vt:lpstr>Atopic eczema</vt:lpstr>
      <vt:lpstr>Management of atopic eczema in  children and adults</vt:lpstr>
      <vt:lpstr>Management of atopic eczema in  children and adults</vt:lpstr>
      <vt:lpstr>Management of atopic eczema in  children and adults</vt:lpstr>
      <vt:lpstr>PITYRIASIS ALBA</vt:lpstr>
      <vt:lpstr>PITYRIASIS ALBA</vt:lpstr>
      <vt:lpstr>PITYRIASIS ALBA</vt:lpstr>
      <vt:lpstr>Management of pityriasis  alba</vt:lpstr>
      <vt:lpstr>INFANTILE ECZEMA</vt:lpstr>
      <vt:lpstr>INFANTILE ECZEMA</vt:lpstr>
      <vt:lpstr>INFANTILE ECZEMA</vt:lpstr>
      <vt:lpstr>Management of infantile  eczema</vt:lpstr>
      <vt:lpstr>Management of infantile  eczema</vt:lpstr>
      <vt:lpstr>Management of infantile  eczema</vt:lpstr>
      <vt:lpstr>SEBORRHOIC ECZEMA</vt:lpstr>
      <vt:lpstr>SEBORRHOIC ECZEMA</vt:lpstr>
      <vt:lpstr>SEBORRHOIC ECZEMA</vt:lpstr>
      <vt:lpstr>Management of seborrhoic  eczema</vt:lpstr>
      <vt:lpstr>Management of seborrhoic  eczema</vt:lpstr>
      <vt:lpstr>Management of seborrhoic  eczema</vt:lpstr>
      <vt:lpstr>Management of seborrhoic  eczema</vt:lpstr>
      <vt:lpstr>LICHEN SIMPLEX</vt:lpstr>
      <vt:lpstr>LICHEN SIMPLEX</vt:lpstr>
      <vt:lpstr>LICHEN SIMPLEX</vt:lpstr>
      <vt:lpstr>Management of lichen  simplex</vt:lpstr>
      <vt:lpstr>Management of lichen  simplex</vt:lpstr>
      <vt:lpstr>INFECTIVE ECZEMA</vt:lpstr>
      <vt:lpstr>INFECTIVE ECZEMA</vt:lpstr>
      <vt:lpstr>INFECTIVE ECZEMA</vt:lpstr>
      <vt:lpstr>Management of infective eczema</vt:lpstr>
      <vt:lpstr>CONTACT ECZEMA</vt:lpstr>
      <vt:lpstr>CONTACT ECZEMA</vt:lpstr>
      <vt:lpstr>CONTACT ECZEMA</vt:lpstr>
      <vt:lpstr>CONTACT ECZEMA</vt:lpstr>
      <vt:lpstr>Management of contact eczema</vt:lpstr>
      <vt:lpstr>Management of contact eczema</vt:lpstr>
      <vt:lpstr>FUNGAL / YEAST  INFECTIONS</vt:lpstr>
      <vt:lpstr>MYCIDS</vt:lpstr>
      <vt:lpstr>MYCIDS</vt:lpstr>
      <vt:lpstr>MYCIDS</vt:lpstr>
      <vt:lpstr>TINEA CORPORIS</vt:lpstr>
      <vt:lpstr>TINEA CORPORIS</vt:lpstr>
      <vt:lpstr>TINEA CORPORIS</vt:lpstr>
      <vt:lpstr>Management of tinea corporis</vt:lpstr>
      <vt:lpstr>Management of tinea corporis</vt:lpstr>
      <vt:lpstr>TINEA CAPITIS</vt:lpstr>
      <vt:lpstr>TINEA CAPITIS</vt:lpstr>
      <vt:lpstr>TINEA CAPITIS</vt:lpstr>
      <vt:lpstr>Management of tinea capitis</vt:lpstr>
      <vt:lpstr>TINEA UNGUIUM</vt:lpstr>
      <vt:lpstr>TINEA UNGUIUM</vt:lpstr>
      <vt:lpstr>TINEA UNGUIUM</vt:lpstr>
      <vt:lpstr>Management of tinea UNGUIUM</vt:lpstr>
      <vt:lpstr>Management of tinea  UNGUIUM</vt:lpstr>
      <vt:lpstr>ATHLETE’S FOOT</vt:lpstr>
      <vt:lpstr>ATHLETE’S FOOT</vt:lpstr>
      <vt:lpstr>ATHLETE’S FOOT</vt:lpstr>
      <vt:lpstr>Management of Athlete’s foot</vt:lpstr>
      <vt:lpstr>PITYRIASIS VERSICOLOR</vt:lpstr>
      <vt:lpstr>PITYRIASIS VERSICOLOR</vt:lpstr>
      <vt:lpstr>PITYRIASIS VERSICOLOR</vt:lpstr>
      <vt:lpstr>Management of pityriasis  versicolor</vt:lpstr>
      <vt:lpstr>Management of pityriasis  versicolor</vt:lpstr>
      <vt:lpstr>CANDIDIASIS</vt:lpstr>
      <vt:lpstr>CANDIDIASIS</vt:lpstr>
      <vt:lpstr>CANDIDIASIS</vt:lpstr>
      <vt:lpstr>CANDIDIASIS</vt:lpstr>
      <vt:lpstr>Management of candidiasis</vt:lpstr>
      <vt:lpstr>Management of candidiasis</vt:lpstr>
      <vt:lpstr>MYCETOMA / MADURA FOOT</vt:lpstr>
      <vt:lpstr>MYCETOMA / MADURA FOOT</vt:lpstr>
      <vt:lpstr>MYCETOMA / MADURA FOOT</vt:lpstr>
      <vt:lpstr>Management of mycetoma</vt:lpstr>
      <vt:lpstr>Management of mycetoma</vt:lpstr>
      <vt:lpstr>BACTERIAL INFECTIONS-  IMPETIGO</vt:lpstr>
      <vt:lpstr>IMPETIGO</vt:lpstr>
      <vt:lpstr>IMPETIGO</vt:lpstr>
      <vt:lpstr>Management of impetigo</vt:lpstr>
      <vt:lpstr>FOLLICULITIS</vt:lpstr>
      <vt:lpstr>FOLLICULITIS</vt:lpstr>
      <vt:lpstr>FOLLICULITIS</vt:lpstr>
      <vt:lpstr>Management of folliculitis</vt:lpstr>
      <vt:lpstr>FOLLICULITIS KELOIDALIS</vt:lpstr>
      <vt:lpstr>FOLLICULITIS KELOIDALIS  NUCHAE</vt:lpstr>
      <vt:lpstr>FOLLICULITIS KELOIDALIS  NUCHAE</vt:lpstr>
      <vt:lpstr>Management of folliculitis  keloidalis nuchae</vt:lpstr>
      <vt:lpstr>ERYTHRASMA</vt:lpstr>
      <vt:lpstr>ERYTHRASMA</vt:lpstr>
      <vt:lpstr>Management of erythrasma</vt:lpstr>
      <vt:lpstr>SECONDARY SYPHILIS</vt:lpstr>
      <vt:lpstr>SECONDARY SYPHILIS</vt:lpstr>
      <vt:lpstr>SECONDARY SYPHILIS</vt:lpstr>
      <vt:lpstr>Management of secondary</vt:lpstr>
      <vt:lpstr>YAWS</vt:lpstr>
      <vt:lpstr>YAWS</vt:lpstr>
      <vt:lpstr>YAWS</vt:lpstr>
      <vt:lpstr>Management of yaws</vt:lpstr>
      <vt:lpstr>LEPROSY</vt:lpstr>
      <vt:lpstr>LEPROSY</vt:lpstr>
      <vt:lpstr>LEPROSY</vt:lpstr>
      <vt:lpstr>LEPROSY</vt:lpstr>
      <vt:lpstr>Management of uncomplicated</vt:lpstr>
      <vt:lpstr>Management of uncomplicated  leprosy</vt:lpstr>
      <vt:lpstr>BURULI ULCER</vt:lpstr>
      <vt:lpstr>BURULI ULCER</vt:lpstr>
      <vt:lpstr>BURULI ULCER</vt:lpstr>
      <vt:lpstr>BURULI ULCER</vt:lpstr>
      <vt:lpstr>BURULI ULCER</vt:lpstr>
      <vt:lpstr>BURULI ULCER</vt:lpstr>
      <vt:lpstr>NOMA / CANCRUM ORIS</vt:lpstr>
      <vt:lpstr>NOMA / CANCRUM ORIS</vt:lpstr>
      <vt:lpstr>NOMA / CANCRUM ORIS</vt:lpstr>
      <vt:lpstr>Management of noma</vt:lpstr>
      <vt:lpstr>PowerPoint Presentation</vt:lpstr>
      <vt:lpstr>VIRAL INFECTIONS</vt:lpstr>
      <vt:lpstr>VIRAL INFECTIONS</vt:lpstr>
      <vt:lpstr>VIRAL INFECTIONS</vt:lpstr>
      <vt:lpstr>PITYRIASIS ROSEA</vt:lpstr>
      <vt:lpstr>PITYRIASIS ROSEA</vt:lpstr>
      <vt:lpstr>PITYRIASIS ROSEA</vt:lpstr>
      <vt:lpstr>PITYRIASIS ROSEA</vt:lpstr>
      <vt:lpstr>Management of pityriasis rosea</vt:lpstr>
      <vt:lpstr>CHICKENPOX</vt:lpstr>
      <vt:lpstr>CHICKENPOX</vt:lpstr>
      <vt:lpstr>CHICKENPOX</vt:lpstr>
      <vt:lpstr>CHICKENPOX</vt:lpstr>
      <vt:lpstr>Management of chickenpox</vt:lpstr>
      <vt:lpstr>HERPES ZOSTER</vt:lpstr>
      <vt:lpstr>HERPES ZOSTER</vt:lpstr>
      <vt:lpstr>HERPES ZOSTER</vt:lpstr>
      <vt:lpstr>HERPES ZOSTER</vt:lpstr>
      <vt:lpstr>Management of herpes zoster</vt:lpstr>
      <vt:lpstr>Management of herpes zoster</vt:lpstr>
      <vt:lpstr>HERPES SIMPLEX - LIPS &amp;</vt:lpstr>
      <vt:lpstr>HERPES SIMPLEX - LIPS &amp;  GENITALS</vt:lpstr>
      <vt:lpstr>HERPES SIMPLEX - LIPS &amp;  GENITALS</vt:lpstr>
      <vt:lpstr>HERPES SIMPLEX - LIPS &amp;  GENITALS</vt:lpstr>
      <vt:lpstr>Management of herpes simplex  infections</vt:lpstr>
      <vt:lpstr>Management of herpes simplex  infections</vt:lpstr>
      <vt:lpstr>KAPOSI’S SARCOMA</vt:lpstr>
      <vt:lpstr>KAPOSI’S SARCOMA</vt:lpstr>
      <vt:lpstr>KAPOSI’S SARCOMA</vt:lpstr>
      <vt:lpstr>KAPOSI’S SARCOMA</vt:lpstr>
      <vt:lpstr>KAPOSI’S SARCOMA</vt:lpstr>
      <vt:lpstr>Management of Kaposi’s</vt:lpstr>
      <vt:lpstr>COMMON WARTS</vt:lpstr>
      <vt:lpstr>COMMON WARTS</vt:lpstr>
      <vt:lpstr>COMMON WARTS</vt:lpstr>
      <vt:lpstr>Management of common warts</vt:lpstr>
      <vt:lpstr>PLANTAR WARTS</vt:lpstr>
      <vt:lpstr>PLANTAR WARTS</vt:lpstr>
      <vt:lpstr>PLANTAR WARTS</vt:lpstr>
      <vt:lpstr>Management of plantar warts</vt:lpstr>
      <vt:lpstr>PLANE (FLAT / JUVENILE)</vt:lpstr>
      <vt:lpstr>PLANE (FLAT / JUVENILE)  WARTS</vt:lpstr>
      <vt:lpstr>PLANE (FLAT / JUVENILE)  WARTS</vt:lpstr>
      <vt:lpstr>Management of plane warts</vt:lpstr>
      <vt:lpstr>GENITAL WARTS / CONDYLOMATA  ACUMINATA</vt:lpstr>
      <vt:lpstr>GENITAL WARTS /  CONDYLOMATA ACUMINATA</vt:lpstr>
      <vt:lpstr>GENITAL WARTS /  CONDYLOMATA ACUMINATA</vt:lpstr>
      <vt:lpstr>GENITAL WARTS /  CONDYLOMATA ACUMINATA</vt:lpstr>
      <vt:lpstr>Management of condylomata  acuminata</vt:lpstr>
      <vt:lpstr>MOLLUSCUM CONTAGIOSUM</vt:lpstr>
      <vt:lpstr>MOLLUSCUM CONTAGIOSUM</vt:lpstr>
      <vt:lpstr>MOLLUSCUM CONTAGIOSUM</vt:lpstr>
      <vt:lpstr>Management of molluscum  contagiosum</vt:lpstr>
      <vt:lpstr>PARASITIC INFECTIONS</vt:lpstr>
      <vt:lpstr>CREEPING ERUPTION / LARVA  MIGRANS</vt:lpstr>
      <vt:lpstr>CREEPING ERUPTION / LARVA  MIGRANS</vt:lpstr>
      <vt:lpstr>Management of creeping</vt:lpstr>
      <vt:lpstr>SCABIES</vt:lpstr>
      <vt:lpstr>SCABIES</vt:lpstr>
      <vt:lpstr>SCABIES</vt:lpstr>
      <vt:lpstr>Management of scabies</vt:lpstr>
      <vt:lpstr>NORWEGIAN (CRUSTED)  SCABIES</vt:lpstr>
      <vt:lpstr>NORWEGIAN (CRUSTED)  SCABIES</vt:lpstr>
      <vt:lpstr>NORWEGIAN (CRUSTED)  SCABIES</vt:lpstr>
      <vt:lpstr>Management of Norwegian</vt:lpstr>
      <vt:lpstr>LEISHMANIASIS</vt:lpstr>
      <vt:lpstr>LEISHMANIASIS</vt:lpstr>
      <vt:lpstr>LEISHMANIASIS</vt:lpstr>
      <vt:lpstr>Management of leishmaniasis</vt:lpstr>
      <vt:lpstr>LYMPHATIC FILARIASIS</vt:lpstr>
      <vt:lpstr>LYMPHATIC FILARIASIS</vt:lpstr>
      <vt:lpstr>LYMPHATIC FILARIASIS</vt:lpstr>
      <vt:lpstr>LYMPHATIC FILARIASIS</vt:lpstr>
      <vt:lpstr>Management of lymphatic</vt:lpstr>
      <vt:lpstr>ONCHOCERCIASIS</vt:lpstr>
      <vt:lpstr>ONCHOCERCIASIS</vt:lpstr>
      <vt:lpstr>ONCHOCERCIASIS</vt:lpstr>
      <vt:lpstr>Management of onchocerciasis</vt:lpstr>
      <vt:lpstr>AUTO-IMMUNE DISEASES</vt:lpstr>
      <vt:lpstr>ALOPECIA AREATA</vt:lpstr>
      <vt:lpstr>ALOPECIA AREATA</vt:lpstr>
      <vt:lpstr>ALOPECIA AREATA</vt:lpstr>
      <vt:lpstr>Management of alopecia areata</vt:lpstr>
      <vt:lpstr>CHRONIC BULLOUS DERMATOSIS  OF CHILDHOOD</vt:lpstr>
      <vt:lpstr>CHRONIC BULLOUS DERMATOSIS  OF CHILDHOOD</vt:lpstr>
      <vt:lpstr>CHRONIC BULLOUS</vt:lpstr>
      <vt:lpstr>CHRONIC BULLOUS</vt:lpstr>
      <vt:lpstr>Management of chronic bullous  dermatosis of childhood</vt:lpstr>
      <vt:lpstr>CHRONIC DISCOID LUPUS  ERYTHEMATODES</vt:lpstr>
      <vt:lpstr>CHRONIC DISCOID LUPUS  ERYTHEMATODES</vt:lpstr>
      <vt:lpstr>CHRONIC DISCOID LUPUS  ERYTHEMATODES</vt:lpstr>
      <vt:lpstr>Management of chronic discoid  lupus erythematodes</vt:lpstr>
      <vt:lpstr>LICHEN PLANUS</vt:lpstr>
      <vt:lpstr>LICHEN PLANUS</vt:lpstr>
      <vt:lpstr>LICHEN PLANUS</vt:lpstr>
      <vt:lpstr>LICHEN PLANUS</vt:lpstr>
      <vt:lpstr>Management of lichen planus</vt:lpstr>
      <vt:lpstr>VITILIGO</vt:lpstr>
      <vt:lpstr>VITILIGO</vt:lpstr>
      <vt:lpstr>MISCELLANEOUS SKIN</vt:lpstr>
      <vt:lpstr>ACNE VULGARIS</vt:lpstr>
      <vt:lpstr>ACNE VULGARIS</vt:lpstr>
      <vt:lpstr>Management of acne</vt:lpstr>
      <vt:lpstr>ALBINISM</vt:lpstr>
      <vt:lpstr>Management of albinism</vt:lpstr>
      <vt:lpstr>Albinism</vt:lpstr>
      <vt:lpstr>Albinism</vt:lpstr>
      <vt:lpstr>DERMATOSIS PAPULOSA</vt:lpstr>
      <vt:lpstr>DERMATOSIS PAPULOSA</vt:lpstr>
      <vt:lpstr>MANAGEMENT DERMATOSIS  PAPULOSA NIGRA</vt:lpstr>
      <vt:lpstr>DRUG ERUPTIONS</vt:lpstr>
      <vt:lpstr>DRUG ERUPTIONS</vt:lpstr>
      <vt:lpstr>DRUG ERUPTIONS</vt:lpstr>
      <vt:lpstr>PowerPoint Presentation</vt:lpstr>
      <vt:lpstr>Management of drug eruptions</vt:lpstr>
      <vt:lpstr>HEMANGIOMA (CONGENITAL)</vt:lpstr>
      <vt:lpstr>Congenital hemangioma</vt:lpstr>
      <vt:lpstr>Management of congenital  hemangioma</vt:lpstr>
      <vt:lpstr>INFANTILE ACROPUSTULOSIS</vt:lpstr>
      <vt:lpstr>INFANTILE  ACROPUSTULOSIS</vt:lpstr>
      <vt:lpstr>Management of infantile  acropustulosis</vt:lpstr>
      <vt:lpstr>KELOIDS</vt:lpstr>
      <vt:lpstr>KELOIDS</vt:lpstr>
      <vt:lpstr>Management of keloids</vt:lpstr>
      <vt:lpstr>MALIGNANT MELANOMA</vt:lpstr>
      <vt:lpstr>MALIGNANT MELANOMA</vt:lpstr>
      <vt:lpstr>Management of malignant  melanoma</vt:lpstr>
      <vt:lpstr>PAPULAR PRURITIC ERUPTION</vt:lpstr>
      <vt:lpstr>PAPULAR PRURITIC ERUPTION</vt:lpstr>
      <vt:lpstr>Management of papular pruritic  eruption</vt:lpstr>
      <vt:lpstr>PEARLY PENILE PAPULES</vt:lpstr>
      <vt:lpstr>PEARLY PENILE PAPULES</vt:lpstr>
      <vt:lpstr>Management of pearly penile  papules</vt:lpstr>
      <vt:lpstr>PORPHYRIA CUTANEA TARDA</vt:lpstr>
      <vt:lpstr>PORPHYRIA CUTANEA TARDA</vt:lpstr>
      <vt:lpstr>Management of porphyria  cutanea tarda</vt:lpstr>
      <vt:lpstr>PSORIASIS</vt:lpstr>
      <vt:lpstr>PSORIASIS</vt:lpstr>
      <vt:lpstr>PSORIASIS</vt:lpstr>
      <vt:lpstr>PSORIASIS</vt:lpstr>
      <vt:lpstr>Management of psoriasis</vt:lpstr>
      <vt:lpstr>Management of psoriasis</vt:lpstr>
      <vt:lpstr>URTICARIA / PAPULAR</vt:lpstr>
      <vt:lpstr>URTICARIA / PAPULAR  URTICARIA</vt:lpstr>
      <vt:lpstr>URTICARIA / PAPULAR  URTICARIA</vt:lpstr>
      <vt:lpstr>URTICARIA / PAPULAR  URTICARIA</vt:lpstr>
      <vt:lpstr>Management of urticaria /  papular urticaria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  PHARMACOLOGY</dc:title>
  <cp:lastModifiedBy>DELL</cp:lastModifiedBy>
  <cp:revision>5</cp:revision>
  <dcterms:created xsi:type="dcterms:W3CDTF">2020-03-17T06:06:43Z</dcterms:created>
  <dcterms:modified xsi:type="dcterms:W3CDTF">2020-03-17T06:52:37Z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2014-04-13T00:00:00Z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2020-03-17T00:00:00Z</vt:filetime>
  </property>
</Properties>
</file>